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22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99872" y="5945123"/>
            <a:ext cx="4898390" cy="913130"/>
          </a:xfrm>
          <a:custGeom>
            <a:avLst/>
            <a:gdLst/>
            <a:ahLst/>
            <a:cxnLst/>
            <a:rect l="l" t="t" r="r" b="b"/>
            <a:pathLst>
              <a:path w="4898390" h="913129">
                <a:moveTo>
                  <a:pt x="85556" y="21310"/>
                </a:moveTo>
                <a:lnTo>
                  <a:pt x="3637269" y="912873"/>
                </a:lnTo>
                <a:lnTo>
                  <a:pt x="4898140" y="912873"/>
                </a:lnTo>
                <a:lnTo>
                  <a:pt x="85556" y="21310"/>
                </a:lnTo>
                <a:close/>
              </a:path>
              <a:path w="4898390" h="913129">
                <a:moveTo>
                  <a:pt x="660" y="0"/>
                </a:moveTo>
                <a:lnTo>
                  <a:pt x="0" y="5460"/>
                </a:lnTo>
                <a:lnTo>
                  <a:pt x="85556" y="21310"/>
                </a:lnTo>
                <a:lnTo>
                  <a:pt x="660" y="0"/>
                </a:lnTo>
                <a:close/>
              </a:path>
            </a:pathLst>
          </a:custGeom>
          <a:solidFill>
            <a:srgbClr val="A6B8DB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86155" y="5939028"/>
            <a:ext cx="3654425" cy="919480"/>
          </a:xfrm>
          <a:custGeom>
            <a:avLst/>
            <a:gdLst/>
            <a:ahLst/>
            <a:cxnLst/>
            <a:rect l="l" t="t" r="r" b="b"/>
            <a:pathLst>
              <a:path w="3654425" h="919479">
                <a:moveTo>
                  <a:pt x="0" y="0"/>
                </a:moveTo>
                <a:lnTo>
                  <a:pt x="7924" y="6350"/>
                </a:lnTo>
                <a:lnTo>
                  <a:pt x="2870477" y="918969"/>
                </a:lnTo>
                <a:lnTo>
                  <a:pt x="3653980" y="91896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5789678"/>
            <a:ext cx="3396234" cy="10660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5784670"/>
            <a:ext cx="3370854" cy="10733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231647" y="118871"/>
            <a:ext cx="3286505" cy="11239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761" y="5988558"/>
            <a:ext cx="8131809" cy="0"/>
          </a:xfrm>
          <a:custGeom>
            <a:avLst/>
            <a:gdLst/>
            <a:ahLst/>
            <a:cxnLst/>
            <a:rect l="l" t="t" r="r" b="b"/>
            <a:pathLst>
              <a:path w="8131809">
                <a:moveTo>
                  <a:pt x="0" y="0"/>
                </a:moveTo>
                <a:lnTo>
                  <a:pt x="8131683" y="0"/>
                </a:lnTo>
              </a:path>
            </a:pathLst>
          </a:custGeom>
          <a:ln w="47244">
            <a:solidFill>
              <a:srgbClr val="0785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5929884" y="0"/>
            <a:ext cx="3214370" cy="6858000"/>
          </a:xfrm>
          <a:custGeom>
            <a:avLst/>
            <a:gdLst/>
            <a:ahLst/>
            <a:cxnLst/>
            <a:rect l="l" t="t" r="r" b="b"/>
            <a:pathLst>
              <a:path w="3214370" h="6858000">
                <a:moveTo>
                  <a:pt x="3214116" y="0"/>
                </a:moveTo>
                <a:lnTo>
                  <a:pt x="2415540" y="0"/>
                </a:lnTo>
                <a:lnTo>
                  <a:pt x="2376423" y="14224"/>
                </a:lnTo>
                <a:lnTo>
                  <a:pt x="2334514" y="30099"/>
                </a:lnTo>
                <a:lnTo>
                  <a:pt x="2292858" y="46481"/>
                </a:lnTo>
                <a:lnTo>
                  <a:pt x="2251456" y="63373"/>
                </a:lnTo>
                <a:lnTo>
                  <a:pt x="2210181" y="80772"/>
                </a:lnTo>
                <a:lnTo>
                  <a:pt x="2169160" y="98678"/>
                </a:lnTo>
                <a:lnTo>
                  <a:pt x="2128392" y="116967"/>
                </a:lnTo>
                <a:lnTo>
                  <a:pt x="2087752" y="135890"/>
                </a:lnTo>
                <a:lnTo>
                  <a:pt x="2047493" y="155321"/>
                </a:lnTo>
                <a:lnTo>
                  <a:pt x="2007362" y="175132"/>
                </a:lnTo>
                <a:lnTo>
                  <a:pt x="1967484" y="195579"/>
                </a:lnTo>
                <a:lnTo>
                  <a:pt x="1927860" y="216407"/>
                </a:lnTo>
                <a:lnTo>
                  <a:pt x="1888489" y="237744"/>
                </a:lnTo>
                <a:lnTo>
                  <a:pt x="1849500" y="259588"/>
                </a:lnTo>
                <a:lnTo>
                  <a:pt x="1810639" y="281940"/>
                </a:lnTo>
                <a:lnTo>
                  <a:pt x="1772158" y="304673"/>
                </a:lnTo>
                <a:lnTo>
                  <a:pt x="1733931" y="327914"/>
                </a:lnTo>
                <a:lnTo>
                  <a:pt x="1695958" y="351663"/>
                </a:lnTo>
                <a:lnTo>
                  <a:pt x="1658239" y="375792"/>
                </a:lnTo>
                <a:lnTo>
                  <a:pt x="1620900" y="400430"/>
                </a:lnTo>
                <a:lnTo>
                  <a:pt x="1583816" y="425576"/>
                </a:lnTo>
                <a:lnTo>
                  <a:pt x="1547114" y="451103"/>
                </a:lnTo>
                <a:lnTo>
                  <a:pt x="1510664" y="477138"/>
                </a:lnTo>
                <a:lnTo>
                  <a:pt x="1474596" y="503554"/>
                </a:lnTo>
                <a:lnTo>
                  <a:pt x="1438783" y="530478"/>
                </a:lnTo>
                <a:lnTo>
                  <a:pt x="1403349" y="557784"/>
                </a:lnTo>
                <a:lnTo>
                  <a:pt x="1368170" y="585470"/>
                </a:lnTo>
                <a:lnTo>
                  <a:pt x="1333372" y="613663"/>
                </a:lnTo>
                <a:lnTo>
                  <a:pt x="1298956" y="642365"/>
                </a:lnTo>
                <a:lnTo>
                  <a:pt x="1264919" y="671322"/>
                </a:lnTo>
                <a:lnTo>
                  <a:pt x="1231138" y="700786"/>
                </a:lnTo>
                <a:lnTo>
                  <a:pt x="1197864" y="730630"/>
                </a:lnTo>
                <a:lnTo>
                  <a:pt x="1164843" y="760857"/>
                </a:lnTo>
                <a:lnTo>
                  <a:pt x="1132332" y="791590"/>
                </a:lnTo>
                <a:lnTo>
                  <a:pt x="1100073" y="822578"/>
                </a:lnTo>
                <a:lnTo>
                  <a:pt x="1068196" y="854075"/>
                </a:lnTo>
                <a:lnTo>
                  <a:pt x="1036700" y="885951"/>
                </a:lnTo>
                <a:lnTo>
                  <a:pt x="1005713" y="918210"/>
                </a:lnTo>
                <a:lnTo>
                  <a:pt x="974979" y="950849"/>
                </a:lnTo>
                <a:lnTo>
                  <a:pt x="944752" y="983741"/>
                </a:lnTo>
                <a:lnTo>
                  <a:pt x="914908" y="1017142"/>
                </a:lnTo>
                <a:lnTo>
                  <a:pt x="885443" y="1050798"/>
                </a:lnTo>
                <a:lnTo>
                  <a:pt x="856488" y="1084834"/>
                </a:lnTo>
                <a:lnTo>
                  <a:pt x="827913" y="1119377"/>
                </a:lnTo>
                <a:lnTo>
                  <a:pt x="799718" y="1154176"/>
                </a:lnTo>
                <a:lnTo>
                  <a:pt x="771906" y="1189227"/>
                </a:lnTo>
                <a:lnTo>
                  <a:pt x="744600" y="1224661"/>
                </a:lnTo>
                <a:lnTo>
                  <a:pt x="717676" y="1260475"/>
                </a:lnTo>
                <a:lnTo>
                  <a:pt x="691261" y="1296542"/>
                </a:lnTo>
                <a:lnTo>
                  <a:pt x="665352" y="1332991"/>
                </a:lnTo>
                <a:lnTo>
                  <a:pt x="639698" y="1369822"/>
                </a:lnTo>
                <a:lnTo>
                  <a:pt x="614680" y="1406905"/>
                </a:lnTo>
                <a:lnTo>
                  <a:pt x="590041" y="1444244"/>
                </a:lnTo>
                <a:lnTo>
                  <a:pt x="565785" y="1481963"/>
                </a:lnTo>
                <a:lnTo>
                  <a:pt x="542163" y="1519936"/>
                </a:lnTo>
                <a:lnTo>
                  <a:pt x="518921" y="1558163"/>
                </a:lnTo>
                <a:lnTo>
                  <a:pt x="496062" y="1596644"/>
                </a:lnTo>
                <a:lnTo>
                  <a:pt x="473837" y="1635505"/>
                </a:lnTo>
                <a:lnTo>
                  <a:pt x="451992" y="1674495"/>
                </a:lnTo>
                <a:lnTo>
                  <a:pt x="430656" y="1713864"/>
                </a:lnTo>
                <a:lnTo>
                  <a:pt x="409828" y="1753489"/>
                </a:lnTo>
                <a:lnTo>
                  <a:pt x="389381" y="1793366"/>
                </a:lnTo>
                <a:lnTo>
                  <a:pt x="369569" y="1833499"/>
                </a:lnTo>
                <a:lnTo>
                  <a:pt x="350138" y="1873885"/>
                </a:lnTo>
                <a:lnTo>
                  <a:pt x="331342" y="1914398"/>
                </a:lnTo>
                <a:lnTo>
                  <a:pt x="312927" y="1955164"/>
                </a:lnTo>
                <a:lnTo>
                  <a:pt x="295020" y="1996186"/>
                </a:lnTo>
                <a:lnTo>
                  <a:pt x="277621" y="2037461"/>
                </a:lnTo>
                <a:lnTo>
                  <a:pt x="260730" y="2078989"/>
                </a:lnTo>
                <a:lnTo>
                  <a:pt x="244348" y="2120646"/>
                </a:lnTo>
                <a:lnTo>
                  <a:pt x="228473" y="2162555"/>
                </a:lnTo>
                <a:lnTo>
                  <a:pt x="213232" y="2204592"/>
                </a:lnTo>
                <a:lnTo>
                  <a:pt x="198374" y="2246757"/>
                </a:lnTo>
                <a:lnTo>
                  <a:pt x="184023" y="2289175"/>
                </a:lnTo>
                <a:lnTo>
                  <a:pt x="170306" y="2331847"/>
                </a:lnTo>
                <a:lnTo>
                  <a:pt x="157099" y="2374519"/>
                </a:lnTo>
                <a:lnTo>
                  <a:pt x="144271" y="2417572"/>
                </a:lnTo>
                <a:lnTo>
                  <a:pt x="132079" y="2460625"/>
                </a:lnTo>
                <a:lnTo>
                  <a:pt x="120395" y="2503804"/>
                </a:lnTo>
                <a:lnTo>
                  <a:pt x="109346" y="2547112"/>
                </a:lnTo>
                <a:lnTo>
                  <a:pt x="98678" y="2590546"/>
                </a:lnTo>
                <a:lnTo>
                  <a:pt x="88645" y="2634234"/>
                </a:lnTo>
                <a:lnTo>
                  <a:pt x="79120" y="2677922"/>
                </a:lnTo>
                <a:lnTo>
                  <a:pt x="70103" y="2721864"/>
                </a:lnTo>
                <a:lnTo>
                  <a:pt x="61594" y="2765805"/>
                </a:lnTo>
                <a:lnTo>
                  <a:pt x="53720" y="2809875"/>
                </a:lnTo>
                <a:lnTo>
                  <a:pt x="46354" y="2853944"/>
                </a:lnTo>
                <a:lnTo>
                  <a:pt x="39496" y="2898266"/>
                </a:lnTo>
                <a:lnTo>
                  <a:pt x="33146" y="2942463"/>
                </a:lnTo>
                <a:lnTo>
                  <a:pt x="27431" y="2986913"/>
                </a:lnTo>
                <a:lnTo>
                  <a:pt x="22225" y="3031363"/>
                </a:lnTo>
                <a:lnTo>
                  <a:pt x="17525" y="3075940"/>
                </a:lnTo>
                <a:lnTo>
                  <a:pt x="13462" y="3120516"/>
                </a:lnTo>
                <a:lnTo>
                  <a:pt x="9905" y="3165094"/>
                </a:lnTo>
                <a:lnTo>
                  <a:pt x="6857" y="3209798"/>
                </a:lnTo>
                <a:lnTo>
                  <a:pt x="4444" y="3254502"/>
                </a:lnTo>
                <a:lnTo>
                  <a:pt x="2412" y="3299205"/>
                </a:lnTo>
                <a:lnTo>
                  <a:pt x="1142" y="3343910"/>
                </a:lnTo>
                <a:lnTo>
                  <a:pt x="253" y="3388614"/>
                </a:lnTo>
                <a:lnTo>
                  <a:pt x="0" y="3433445"/>
                </a:lnTo>
                <a:lnTo>
                  <a:pt x="253" y="3478276"/>
                </a:lnTo>
                <a:lnTo>
                  <a:pt x="1142" y="3522979"/>
                </a:lnTo>
                <a:lnTo>
                  <a:pt x="2412" y="3567684"/>
                </a:lnTo>
                <a:lnTo>
                  <a:pt x="4444" y="3612515"/>
                </a:lnTo>
                <a:lnTo>
                  <a:pt x="6857" y="3657092"/>
                </a:lnTo>
                <a:lnTo>
                  <a:pt x="9905" y="3701796"/>
                </a:lnTo>
                <a:lnTo>
                  <a:pt x="13462" y="3746373"/>
                </a:lnTo>
                <a:lnTo>
                  <a:pt x="17525" y="3790950"/>
                </a:lnTo>
                <a:lnTo>
                  <a:pt x="22225" y="3835527"/>
                </a:lnTo>
                <a:lnTo>
                  <a:pt x="27431" y="3879977"/>
                </a:lnTo>
                <a:lnTo>
                  <a:pt x="33146" y="3924427"/>
                </a:lnTo>
                <a:lnTo>
                  <a:pt x="39496" y="3968750"/>
                </a:lnTo>
                <a:lnTo>
                  <a:pt x="46354" y="4012946"/>
                </a:lnTo>
                <a:lnTo>
                  <a:pt x="53720" y="4057015"/>
                </a:lnTo>
                <a:lnTo>
                  <a:pt x="61594" y="4101083"/>
                </a:lnTo>
                <a:lnTo>
                  <a:pt x="70103" y="4145153"/>
                </a:lnTo>
                <a:lnTo>
                  <a:pt x="79120" y="4188968"/>
                </a:lnTo>
                <a:lnTo>
                  <a:pt x="88645" y="4232783"/>
                </a:lnTo>
                <a:lnTo>
                  <a:pt x="98678" y="4276344"/>
                </a:lnTo>
                <a:lnTo>
                  <a:pt x="109346" y="4319778"/>
                </a:lnTo>
                <a:lnTo>
                  <a:pt x="120395" y="4363085"/>
                </a:lnTo>
                <a:lnTo>
                  <a:pt x="132079" y="4406392"/>
                </a:lnTo>
                <a:lnTo>
                  <a:pt x="144271" y="4449445"/>
                </a:lnTo>
                <a:lnTo>
                  <a:pt x="157099" y="4492371"/>
                </a:lnTo>
                <a:lnTo>
                  <a:pt x="170306" y="4535170"/>
                </a:lnTo>
                <a:lnTo>
                  <a:pt x="184023" y="4577715"/>
                </a:lnTo>
                <a:lnTo>
                  <a:pt x="198374" y="4620133"/>
                </a:lnTo>
                <a:lnTo>
                  <a:pt x="213232" y="4662424"/>
                </a:lnTo>
                <a:lnTo>
                  <a:pt x="228473" y="4704461"/>
                </a:lnTo>
                <a:lnTo>
                  <a:pt x="244348" y="4746244"/>
                </a:lnTo>
                <a:lnTo>
                  <a:pt x="260730" y="4787900"/>
                </a:lnTo>
                <a:lnTo>
                  <a:pt x="277621" y="4829429"/>
                </a:lnTo>
                <a:lnTo>
                  <a:pt x="295020" y="4870704"/>
                </a:lnTo>
                <a:lnTo>
                  <a:pt x="312927" y="4911725"/>
                </a:lnTo>
                <a:lnTo>
                  <a:pt x="331342" y="4952492"/>
                </a:lnTo>
                <a:lnTo>
                  <a:pt x="350138" y="4993132"/>
                </a:lnTo>
                <a:lnTo>
                  <a:pt x="369569" y="5033391"/>
                </a:lnTo>
                <a:lnTo>
                  <a:pt x="389381" y="5073523"/>
                </a:lnTo>
                <a:lnTo>
                  <a:pt x="409828" y="5113401"/>
                </a:lnTo>
                <a:lnTo>
                  <a:pt x="430656" y="5153025"/>
                </a:lnTo>
                <a:lnTo>
                  <a:pt x="451992" y="5192395"/>
                </a:lnTo>
                <a:lnTo>
                  <a:pt x="473837" y="5231511"/>
                </a:lnTo>
                <a:lnTo>
                  <a:pt x="496062" y="5270246"/>
                </a:lnTo>
                <a:lnTo>
                  <a:pt x="518921" y="5308854"/>
                </a:lnTo>
                <a:lnTo>
                  <a:pt x="542163" y="5347081"/>
                </a:lnTo>
                <a:lnTo>
                  <a:pt x="565785" y="5385054"/>
                </a:lnTo>
                <a:lnTo>
                  <a:pt x="590041" y="5422646"/>
                </a:lnTo>
                <a:lnTo>
                  <a:pt x="614680" y="5460111"/>
                </a:lnTo>
                <a:lnTo>
                  <a:pt x="639698" y="5497195"/>
                </a:lnTo>
                <a:lnTo>
                  <a:pt x="665352" y="5533898"/>
                </a:lnTo>
                <a:lnTo>
                  <a:pt x="691261" y="5570347"/>
                </a:lnTo>
                <a:lnTo>
                  <a:pt x="717676" y="5606440"/>
                </a:lnTo>
                <a:lnTo>
                  <a:pt x="744600" y="5642216"/>
                </a:lnTo>
                <a:lnTo>
                  <a:pt x="771906" y="5677674"/>
                </a:lnTo>
                <a:lnTo>
                  <a:pt x="799718" y="5712790"/>
                </a:lnTo>
                <a:lnTo>
                  <a:pt x="827913" y="5747588"/>
                </a:lnTo>
                <a:lnTo>
                  <a:pt x="856488" y="5782030"/>
                </a:lnTo>
                <a:lnTo>
                  <a:pt x="885443" y="5816117"/>
                </a:lnTo>
                <a:lnTo>
                  <a:pt x="914908" y="5849823"/>
                </a:lnTo>
                <a:lnTo>
                  <a:pt x="944752" y="5883160"/>
                </a:lnTo>
                <a:lnTo>
                  <a:pt x="974979" y="5916129"/>
                </a:lnTo>
                <a:lnTo>
                  <a:pt x="1005713" y="5948730"/>
                </a:lnTo>
                <a:lnTo>
                  <a:pt x="1036700" y="5980963"/>
                </a:lnTo>
                <a:lnTo>
                  <a:pt x="1068196" y="6012827"/>
                </a:lnTo>
                <a:lnTo>
                  <a:pt x="1100073" y="6044311"/>
                </a:lnTo>
                <a:lnTo>
                  <a:pt x="1132332" y="6075375"/>
                </a:lnTo>
                <a:lnTo>
                  <a:pt x="1164843" y="6106033"/>
                </a:lnTo>
                <a:lnTo>
                  <a:pt x="1197864" y="6136284"/>
                </a:lnTo>
                <a:lnTo>
                  <a:pt x="1231138" y="6166142"/>
                </a:lnTo>
                <a:lnTo>
                  <a:pt x="1264919" y="6195580"/>
                </a:lnTo>
                <a:lnTo>
                  <a:pt x="1298956" y="6224612"/>
                </a:lnTo>
                <a:lnTo>
                  <a:pt x="1333372" y="6253238"/>
                </a:lnTo>
                <a:lnTo>
                  <a:pt x="1368170" y="6281432"/>
                </a:lnTo>
                <a:lnTo>
                  <a:pt x="1403349" y="6309194"/>
                </a:lnTo>
                <a:lnTo>
                  <a:pt x="1438783" y="6336512"/>
                </a:lnTo>
                <a:lnTo>
                  <a:pt x="1474596" y="6363385"/>
                </a:lnTo>
                <a:lnTo>
                  <a:pt x="1510664" y="6389827"/>
                </a:lnTo>
                <a:lnTo>
                  <a:pt x="1547114" y="6415811"/>
                </a:lnTo>
                <a:lnTo>
                  <a:pt x="1583816" y="6441363"/>
                </a:lnTo>
                <a:lnTo>
                  <a:pt x="1620900" y="6466484"/>
                </a:lnTo>
                <a:lnTo>
                  <a:pt x="1658239" y="6491135"/>
                </a:lnTo>
                <a:lnTo>
                  <a:pt x="1695958" y="6515315"/>
                </a:lnTo>
                <a:lnTo>
                  <a:pt x="1733931" y="6539026"/>
                </a:lnTo>
                <a:lnTo>
                  <a:pt x="1772158" y="6562267"/>
                </a:lnTo>
                <a:lnTo>
                  <a:pt x="1810639" y="6585038"/>
                </a:lnTo>
                <a:lnTo>
                  <a:pt x="1849500" y="6607340"/>
                </a:lnTo>
                <a:lnTo>
                  <a:pt x="1888489" y="6629158"/>
                </a:lnTo>
                <a:lnTo>
                  <a:pt x="1927860" y="6650520"/>
                </a:lnTo>
                <a:lnTo>
                  <a:pt x="1967484" y="6671386"/>
                </a:lnTo>
                <a:lnTo>
                  <a:pt x="2007362" y="6691757"/>
                </a:lnTo>
                <a:lnTo>
                  <a:pt x="2047493" y="6711632"/>
                </a:lnTo>
                <a:lnTo>
                  <a:pt x="2087752" y="6731016"/>
                </a:lnTo>
                <a:lnTo>
                  <a:pt x="2128392" y="6749901"/>
                </a:lnTo>
                <a:lnTo>
                  <a:pt x="2169160" y="6768287"/>
                </a:lnTo>
                <a:lnTo>
                  <a:pt x="2210181" y="6786176"/>
                </a:lnTo>
                <a:lnTo>
                  <a:pt x="2251456" y="6803569"/>
                </a:lnTo>
                <a:lnTo>
                  <a:pt x="2292858" y="6820456"/>
                </a:lnTo>
                <a:lnTo>
                  <a:pt x="2334514" y="6836824"/>
                </a:lnTo>
                <a:lnTo>
                  <a:pt x="2376423" y="6852675"/>
                </a:lnTo>
                <a:lnTo>
                  <a:pt x="2391029" y="6857998"/>
                </a:lnTo>
                <a:lnTo>
                  <a:pt x="3214116" y="6857998"/>
                </a:lnTo>
                <a:lnTo>
                  <a:pt x="3214116" y="0"/>
                </a:lnTo>
                <a:close/>
              </a:path>
            </a:pathLst>
          </a:custGeom>
          <a:solidFill>
            <a:srgbClr val="ABD5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0" y="6004563"/>
            <a:ext cx="6978650" cy="853440"/>
          </a:xfrm>
          <a:custGeom>
            <a:avLst/>
            <a:gdLst/>
            <a:ahLst/>
            <a:cxnLst/>
            <a:rect l="l" t="t" r="r" b="b"/>
            <a:pathLst>
              <a:path w="6978650" h="853440">
                <a:moveTo>
                  <a:pt x="0" y="853135"/>
                </a:moveTo>
                <a:lnTo>
                  <a:pt x="6978142" y="853135"/>
                </a:lnTo>
                <a:lnTo>
                  <a:pt x="6978142" y="0"/>
                </a:lnTo>
                <a:lnTo>
                  <a:pt x="0" y="0"/>
                </a:lnTo>
                <a:lnTo>
                  <a:pt x="0" y="8531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4357115" y="6143244"/>
            <a:ext cx="1607819" cy="509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3241548" y="6214871"/>
            <a:ext cx="973836" cy="4282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6259067" y="6080759"/>
            <a:ext cx="608076" cy="6172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134112" y="6063996"/>
            <a:ext cx="659892" cy="7665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937260" y="6179820"/>
            <a:ext cx="1982724" cy="5090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21446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5791200"/>
            <a:ext cx="3755136" cy="10485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059935" y="6278879"/>
            <a:ext cx="938784" cy="170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5998464" y="6278879"/>
            <a:ext cx="2097024" cy="1706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8229600" y="5949696"/>
            <a:ext cx="890016" cy="890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504188" y="1104900"/>
            <a:ext cx="0" cy="4704715"/>
          </a:xfrm>
          <a:custGeom>
            <a:avLst/>
            <a:gdLst/>
            <a:ahLst/>
            <a:cxnLst/>
            <a:rect l="l" t="t" r="r" b="b"/>
            <a:pathLst>
              <a:path h="4704715">
                <a:moveTo>
                  <a:pt x="0" y="4704588"/>
                </a:moveTo>
                <a:lnTo>
                  <a:pt x="0" y="0"/>
                </a:lnTo>
              </a:path>
            </a:pathLst>
          </a:custGeom>
          <a:ln w="396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3700271" y="1104900"/>
            <a:ext cx="0" cy="5095240"/>
          </a:xfrm>
          <a:custGeom>
            <a:avLst/>
            <a:gdLst/>
            <a:ahLst/>
            <a:cxnLst/>
            <a:rect l="l" t="t" r="r" b="b"/>
            <a:pathLst>
              <a:path h="5095240">
                <a:moveTo>
                  <a:pt x="0" y="5094732"/>
                </a:moveTo>
                <a:lnTo>
                  <a:pt x="0" y="0"/>
                </a:lnTo>
              </a:path>
            </a:pathLst>
          </a:custGeom>
          <a:ln w="396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4094988" y="1104900"/>
            <a:ext cx="0" cy="5192395"/>
          </a:xfrm>
          <a:custGeom>
            <a:avLst/>
            <a:gdLst/>
            <a:ahLst/>
            <a:cxnLst/>
            <a:rect l="l" t="t" r="r" b="b"/>
            <a:pathLst>
              <a:path h="5192395">
                <a:moveTo>
                  <a:pt x="0" y="5192268"/>
                </a:moveTo>
                <a:lnTo>
                  <a:pt x="0" y="0"/>
                </a:lnTo>
              </a:path>
            </a:pathLst>
          </a:custGeom>
          <a:ln w="396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8057388" y="1104900"/>
            <a:ext cx="0" cy="5192395"/>
          </a:xfrm>
          <a:custGeom>
            <a:avLst/>
            <a:gdLst/>
            <a:ahLst/>
            <a:cxnLst/>
            <a:rect l="l" t="t" r="r" b="b"/>
            <a:pathLst>
              <a:path h="5192395">
                <a:moveTo>
                  <a:pt x="0" y="5192268"/>
                </a:moveTo>
                <a:lnTo>
                  <a:pt x="0" y="0"/>
                </a:lnTo>
              </a:path>
            </a:pathLst>
          </a:custGeom>
          <a:ln w="396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484375" y="1124711"/>
            <a:ext cx="2235835" cy="0"/>
          </a:xfrm>
          <a:custGeom>
            <a:avLst/>
            <a:gdLst/>
            <a:ahLst/>
            <a:cxnLst/>
            <a:rect l="l" t="t" r="r" b="b"/>
            <a:pathLst>
              <a:path w="2235835">
                <a:moveTo>
                  <a:pt x="0" y="0"/>
                </a:moveTo>
                <a:lnTo>
                  <a:pt x="2235708" y="0"/>
                </a:lnTo>
              </a:path>
            </a:pathLst>
          </a:custGeom>
          <a:ln w="396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3505200" y="6813042"/>
            <a:ext cx="405765" cy="0"/>
          </a:xfrm>
          <a:custGeom>
            <a:avLst/>
            <a:gdLst/>
            <a:ahLst/>
            <a:cxnLst/>
            <a:rect l="l" t="t" r="r" b="b"/>
            <a:pathLst>
              <a:path w="405764">
                <a:moveTo>
                  <a:pt x="0" y="0"/>
                </a:moveTo>
                <a:lnTo>
                  <a:pt x="405384" y="0"/>
                </a:lnTo>
              </a:path>
            </a:pathLst>
          </a:custGeom>
          <a:ln w="640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4075176" y="1124711"/>
            <a:ext cx="4002404" cy="0"/>
          </a:xfrm>
          <a:custGeom>
            <a:avLst/>
            <a:gdLst/>
            <a:ahLst/>
            <a:cxnLst/>
            <a:rect l="l" t="t" r="r" b="b"/>
            <a:pathLst>
              <a:path w="4002404">
                <a:moveTo>
                  <a:pt x="0" y="0"/>
                </a:moveTo>
                <a:lnTo>
                  <a:pt x="4002024" y="0"/>
                </a:lnTo>
              </a:path>
            </a:pathLst>
          </a:custGeom>
          <a:ln w="396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4980432" y="6377178"/>
            <a:ext cx="1036319" cy="0"/>
          </a:xfrm>
          <a:custGeom>
            <a:avLst/>
            <a:gdLst/>
            <a:ahLst/>
            <a:cxnLst/>
            <a:rect l="l" t="t" r="r" b="b"/>
            <a:pathLst>
              <a:path w="1036320">
                <a:moveTo>
                  <a:pt x="0" y="0"/>
                </a:moveTo>
                <a:lnTo>
                  <a:pt x="1036319" y="0"/>
                </a:lnTo>
              </a:path>
            </a:pathLst>
          </a:custGeom>
          <a:ln w="411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5701284" y="6256020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5239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21446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564537" y="1722399"/>
            <a:ext cx="1998345" cy="43707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1" i="0">
                <a:solidFill>
                  <a:srgbClr val="646D6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149686" y="2498067"/>
            <a:ext cx="1873250" cy="37833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0" b="0" i="0">
                <a:solidFill>
                  <a:srgbClr val="79807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21446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99872" y="5945123"/>
            <a:ext cx="4898390" cy="913130"/>
          </a:xfrm>
          <a:custGeom>
            <a:avLst/>
            <a:gdLst/>
            <a:ahLst/>
            <a:cxnLst/>
            <a:rect l="l" t="t" r="r" b="b"/>
            <a:pathLst>
              <a:path w="4898390" h="913129">
                <a:moveTo>
                  <a:pt x="85556" y="21310"/>
                </a:moveTo>
                <a:lnTo>
                  <a:pt x="3637269" y="912873"/>
                </a:lnTo>
                <a:lnTo>
                  <a:pt x="4898140" y="912873"/>
                </a:lnTo>
                <a:lnTo>
                  <a:pt x="85556" y="21310"/>
                </a:lnTo>
                <a:close/>
              </a:path>
              <a:path w="4898390" h="913129">
                <a:moveTo>
                  <a:pt x="660" y="0"/>
                </a:moveTo>
                <a:lnTo>
                  <a:pt x="0" y="5460"/>
                </a:lnTo>
                <a:lnTo>
                  <a:pt x="85556" y="21310"/>
                </a:lnTo>
                <a:lnTo>
                  <a:pt x="660" y="0"/>
                </a:lnTo>
                <a:close/>
              </a:path>
            </a:pathLst>
          </a:custGeom>
          <a:solidFill>
            <a:srgbClr val="A6B8DB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86155" y="5939028"/>
            <a:ext cx="3654425" cy="919480"/>
          </a:xfrm>
          <a:custGeom>
            <a:avLst/>
            <a:gdLst/>
            <a:ahLst/>
            <a:cxnLst/>
            <a:rect l="l" t="t" r="r" b="b"/>
            <a:pathLst>
              <a:path w="3654425" h="919479">
                <a:moveTo>
                  <a:pt x="0" y="0"/>
                </a:moveTo>
                <a:lnTo>
                  <a:pt x="7924" y="6350"/>
                </a:lnTo>
                <a:lnTo>
                  <a:pt x="2870477" y="918969"/>
                </a:lnTo>
                <a:lnTo>
                  <a:pt x="3653980" y="91896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5789678"/>
            <a:ext cx="3396234" cy="10660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5784670"/>
            <a:ext cx="3370854" cy="107332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88717" y="292608"/>
            <a:ext cx="4766564" cy="567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21446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94588" y="1354074"/>
            <a:ext cx="7354823" cy="4559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6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6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1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87067" y="4953000"/>
            <a:ext cx="7457440" cy="487680"/>
          </a:xfrm>
          <a:custGeom>
            <a:avLst/>
            <a:gdLst/>
            <a:ahLst/>
            <a:cxnLst/>
            <a:rect l="l" t="t" r="r" b="b"/>
            <a:pathLst>
              <a:path w="7457440" h="487679">
                <a:moveTo>
                  <a:pt x="7456932" y="0"/>
                </a:moveTo>
                <a:lnTo>
                  <a:pt x="0" y="289687"/>
                </a:lnTo>
                <a:lnTo>
                  <a:pt x="7456932" y="487680"/>
                </a:lnTo>
                <a:lnTo>
                  <a:pt x="7456932" y="0"/>
                </a:lnTo>
                <a:close/>
              </a:path>
            </a:pathLst>
          </a:custGeom>
          <a:solidFill>
            <a:srgbClr val="A6B8DB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0959" y="5237988"/>
            <a:ext cx="9033510" cy="788035"/>
          </a:xfrm>
          <a:custGeom>
            <a:avLst/>
            <a:gdLst/>
            <a:ahLst/>
            <a:cxnLst/>
            <a:rect l="l" t="t" r="r" b="b"/>
            <a:pathLst>
              <a:path w="9033510" h="788035">
                <a:moveTo>
                  <a:pt x="9033040" y="0"/>
                </a:moveTo>
                <a:lnTo>
                  <a:pt x="0" y="0"/>
                </a:lnTo>
                <a:lnTo>
                  <a:pt x="9033040" y="787908"/>
                </a:lnTo>
                <a:lnTo>
                  <a:pt x="90330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4998720"/>
            <a:ext cx="9141714" cy="18569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4991317"/>
            <a:ext cx="9143999" cy="8022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14500" y="173736"/>
            <a:ext cx="5624322" cy="5783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367909" y="912032"/>
            <a:ext cx="2056764" cy="2146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87800"/>
              </a:lnSpc>
            </a:pPr>
            <a:r>
              <a:rPr sz="2400" spc="-5" dirty="0">
                <a:solidFill>
                  <a:srgbClr val="1F487C"/>
                </a:solidFill>
                <a:latin typeface="Lucida Sans Unicode"/>
                <a:cs typeface="Lucida Sans Unicode"/>
              </a:rPr>
              <a:t>Media </a:t>
            </a:r>
            <a:r>
              <a:rPr sz="2400" spc="-10" dirty="0">
                <a:solidFill>
                  <a:srgbClr val="1F487C"/>
                </a:solidFill>
                <a:latin typeface="Lucida Sans Unicode"/>
                <a:cs typeface="Lucida Sans Unicode"/>
              </a:rPr>
              <a:t>101  </a:t>
            </a:r>
            <a:r>
              <a:rPr sz="2400" spc="-5" dirty="0">
                <a:solidFill>
                  <a:srgbClr val="1F487C"/>
                </a:solidFill>
                <a:latin typeface="Lucida Sans Unicode"/>
                <a:cs typeface="Lucida Sans Unicode"/>
              </a:rPr>
              <a:t>Media</a:t>
            </a:r>
            <a:r>
              <a:rPr sz="2400" spc="-75" dirty="0">
                <a:solidFill>
                  <a:srgbClr val="1F487C"/>
                </a:solidFill>
                <a:latin typeface="Lucida Sans Unicode"/>
                <a:cs typeface="Lucida Sans Unicode"/>
              </a:rPr>
              <a:t> </a:t>
            </a:r>
            <a:r>
              <a:rPr sz="2400" spc="-5" dirty="0">
                <a:solidFill>
                  <a:srgbClr val="1F487C"/>
                </a:solidFill>
                <a:latin typeface="Lucida Sans Unicode"/>
                <a:cs typeface="Lucida Sans Unicode"/>
              </a:rPr>
              <a:t>Launch  </a:t>
            </a:r>
            <a:r>
              <a:rPr sz="2400" spc="-10" dirty="0">
                <a:solidFill>
                  <a:srgbClr val="1F487C"/>
                </a:solidFill>
                <a:latin typeface="Lucida Sans Unicode"/>
                <a:cs typeface="Lucida Sans Unicode"/>
              </a:rPr>
              <a:t>Take </a:t>
            </a:r>
            <a:r>
              <a:rPr sz="2400" spc="-5" dirty="0">
                <a:solidFill>
                  <a:srgbClr val="1F487C"/>
                </a:solidFill>
                <a:latin typeface="Lucida Sans Unicode"/>
                <a:cs typeface="Lucida Sans Unicode"/>
              </a:rPr>
              <a:t>it</a:t>
            </a:r>
            <a:r>
              <a:rPr sz="2400" spc="-60" dirty="0">
                <a:solidFill>
                  <a:srgbClr val="1F487C"/>
                </a:solidFill>
                <a:latin typeface="Lucida Sans Unicode"/>
                <a:cs typeface="Lucida Sans Unicode"/>
              </a:rPr>
              <a:t> </a:t>
            </a:r>
            <a:r>
              <a:rPr sz="2400" dirty="0">
                <a:solidFill>
                  <a:srgbClr val="1F487C"/>
                </a:solidFill>
                <a:latin typeface="Lucida Sans Unicode"/>
                <a:cs typeface="Lucida Sans Unicode"/>
              </a:rPr>
              <a:t>Social</a:t>
            </a:r>
            <a:endParaRPr sz="240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67909" y="3294253"/>
            <a:ext cx="2353945" cy="452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1F487C"/>
                </a:solidFill>
                <a:latin typeface="Lucida Sans Unicode"/>
                <a:cs typeface="Lucida Sans Unicode"/>
              </a:rPr>
              <a:t>Share with</a:t>
            </a:r>
            <a:r>
              <a:rPr sz="2400" spc="-95" dirty="0">
                <a:solidFill>
                  <a:srgbClr val="1F487C"/>
                </a:solidFill>
                <a:latin typeface="Lucida Sans Unicode"/>
                <a:cs typeface="Lucida Sans Unicode"/>
              </a:rPr>
              <a:t> </a:t>
            </a:r>
            <a:r>
              <a:rPr sz="2400" spc="-5" dirty="0">
                <a:solidFill>
                  <a:srgbClr val="1F487C"/>
                </a:solidFill>
                <a:latin typeface="Lucida Sans Unicode"/>
                <a:cs typeface="Lucida Sans Unicode"/>
              </a:rPr>
              <a:t>Your</a:t>
            </a:r>
            <a:endParaRPr sz="24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90600" y="5618988"/>
            <a:ext cx="2753868" cy="914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337428" y="3586860"/>
            <a:ext cx="2901315" cy="136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180">
              <a:lnSpc>
                <a:spcPct val="100000"/>
              </a:lnSpc>
            </a:pPr>
            <a:r>
              <a:rPr sz="2400" dirty="0">
                <a:solidFill>
                  <a:srgbClr val="1F487C"/>
                </a:solidFill>
                <a:latin typeface="Lucida Sans Unicode"/>
                <a:cs typeface="Lucida Sans Unicode"/>
              </a:rPr>
              <a:t>Community</a:t>
            </a:r>
            <a:endParaRPr sz="2400">
              <a:latin typeface="Lucida Sans Unicode"/>
              <a:cs typeface="Lucida Sans Unicode"/>
            </a:endParaRPr>
          </a:p>
          <a:p>
            <a:pPr marL="12700">
              <a:lnSpc>
                <a:spcPts val="2220"/>
              </a:lnSpc>
              <a:spcBef>
                <a:spcPts val="2840"/>
              </a:spcBef>
            </a:pPr>
            <a:r>
              <a:rPr sz="1900" i="1" spc="-60" dirty="0">
                <a:latin typeface="Lucida Sans Unicode"/>
                <a:cs typeface="Lucida Sans Unicode"/>
              </a:rPr>
              <a:t>Laura</a:t>
            </a:r>
            <a:r>
              <a:rPr sz="1900" i="1" spc="-100" dirty="0">
                <a:latin typeface="Lucida Sans Unicode"/>
                <a:cs typeface="Lucida Sans Unicode"/>
              </a:rPr>
              <a:t> </a:t>
            </a:r>
            <a:r>
              <a:rPr sz="1900" i="1" spc="-60" dirty="0">
                <a:latin typeface="Lucida Sans Unicode"/>
                <a:cs typeface="Lucida Sans Unicode"/>
              </a:rPr>
              <a:t>McElroy</a:t>
            </a:r>
            <a:endParaRPr sz="1900">
              <a:latin typeface="Lucida Sans Unicode"/>
              <a:cs typeface="Lucida Sans Unicode"/>
            </a:endParaRPr>
          </a:p>
          <a:p>
            <a:pPr marL="12700">
              <a:lnSpc>
                <a:spcPts val="2220"/>
              </a:lnSpc>
            </a:pPr>
            <a:r>
              <a:rPr sz="1900" i="1" spc="-65" dirty="0">
                <a:latin typeface="Lucida Sans Unicode"/>
                <a:cs typeface="Lucida Sans Unicode"/>
              </a:rPr>
              <a:t>Communication</a:t>
            </a:r>
            <a:r>
              <a:rPr sz="1900" i="1" spc="-85" dirty="0">
                <a:latin typeface="Lucida Sans Unicode"/>
                <a:cs typeface="Lucida Sans Unicode"/>
              </a:rPr>
              <a:t> </a:t>
            </a:r>
            <a:r>
              <a:rPr sz="1900" i="1" spc="-50" dirty="0">
                <a:latin typeface="Lucida Sans Unicode"/>
                <a:cs typeface="Lucida Sans Unicode"/>
              </a:rPr>
              <a:t>Strategist</a:t>
            </a:r>
            <a:endParaRPr sz="19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4592" y="850391"/>
            <a:ext cx="5055108" cy="41102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8600" y="914400"/>
            <a:ext cx="4876800" cy="39319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9550" y="895350"/>
            <a:ext cx="4914900" cy="3970020"/>
          </a:xfrm>
          <a:custGeom>
            <a:avLst/>
            <a:gdLst/>
            <a:ahLst/>
            <a:cxnLst/>
            <a:rect l="l" t="t" r="r" b="b"/>
            <a:pathLst>
              <a:path w="4914900" h="3970020">
                <a:moveTo>
                  <a:pt x="0" y="3970020"/>
                </a:moveTo>
                <a:lnTo>
                  <a:pt x="4914900" y="3970020"/>
                </a:lnTo>
                <a:lnTo>
                  <a:pt x="4914900" y="0"/>
                </a:lnTo>
                <a:lnTo>
                  <a:pt x="0" y="0"/>
                </a:lnTo>
                <a:lnTo>
                  <a:pt x="0" y="397002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4592" y="1002791"/>
            <a:ext cx="4369308" cy="40645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600" y="1066800"/>
            <a:ext cx="4191000" cy="388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9550" y="1047750"/>
            <a:ext cx="4229100" cy="3924300"/>
          </a:xfrm>
          <a:custGeom>
            <a:avLst/>
            <a:gdLst/>
            <a:ahLst/>
            <a:cxnLst/>
            <a:rect l="l" t="t" r="r" b="b"/>
            <a:pathLst>
              <a:path w="4229100" h="3924300">
                <a:moveTo>
                  <a:pt x="0" y="3924300"/>
                </a:moveTo>
                <a:lnTo>
                  <a:pt x="4229100" y="3924300"/>
                </a:lnTo>
                <a:lnTo>
                  <a:pt x="4229100" y="0"/>
                </a:lnTo>
                <a:lnTo>
                  <a:pt x="0" y="0"/>
                </a:lnTo>
                <a:lnTo>
                  <a:pt x="0" y="39243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15667" y="233172"/>
            <a:ext cx="5290565" cy="5372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956428" y="1076705"/>
            <a:ext cx="2547620" cy="2207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Lucida Sans Unicode"/>
                <a:cs typeface="Lucida Sans Unicode"/>
              </a:rPr>
              <a:t>Victim’s</a:t>
            </a:r>
            <a:r>
              <a:rPr sz="2000" spc="-85" dirty="0">
                <a:latin typeface="Lucida Sans Unicode"/>
                <a:cs typeface="Lucida Sans Unicode"/>
              </a:rPr>
              <a:t> </a:t>
            </a:r>
            <a:r>
              <a:rPr sz="2000" dirty="0">
                <a:latin typeface="Lucida Sans Unicode"/>
                <a:cs typeface="Lucida Sans Unicode"/>
              </a:rPr>
              <a:t>Mother</a:t>
            </a:r>
            <a:endParaRPr sz="2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latin typeface="Lucida Sans Unicode"/>
                <a:cs typeface="Lucida Sans Unicode"/>
              </a:rPr>
              <a:t>Interviewed</a:t>
            </a:r>
            <a:endParaRPr sz="2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400"/>
              </a:spcBef>
            </a:pPr>
            <a:r>
              <a:rPr sz="2000" dirty="0">
                <a:latin typeface="Lucida Sans Unicode"/>
                <a:cs typeface="Lucida Sans Unicode"/>
              </a:rPr>
              <a:t>Music </a:t>
            </a:r>
            <a:r>
              <a:rPr sz="2000" spc="-5" dirty="0">
                <a:latin typeface="Lucida Sans Unicode"/>
                <a:cs typeface="Lucida Sans Unicode"/>
              </a:rPr>
              <a:t>Video</a:t>
            </a:r>
            <a:r>
              <a:rPr sz="2000" spc="-70" dirty="0">
                <a:latin typeface="Lucida Sans Unicode"/>
                <a:cs typeface="Lucida Sans Unicode"/>
              </a:rPr>
              <a:t> </a:t>
            </a:r>
            <a:r>
              <a:rPr sz="2000" spc="-5" dirty="0">
                <a:latin typeface="Lucida Sans Unicode"/>
                <a:cs typeface="Lucida Sans Unicode"/>
              </a:rPr>
              <a:t>with</a:t>
            </a:r>
            <a:endParaRPr sz="2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Lucida Sans Unicode"/>
                <a:cs typeface="Lucida Sans Unicode"/>
              </a:rPr>
              <a:t>Victim’s</a:t>
            </a:r>
            <a:r>
              <a:rPr sz="2000" spc="-90" dirty="0">
                <a:latin typeface="Lucida Sans Unicode"/>
                <a:cs typeface="Lucida Sans Unicode"/>
              </a:rPr>
              <a:t> </a:t>
            </a:r>
            <a:r>
              <a:rPr sz="2000" dirty="0">
                <a:latin typeface="Lucida Sans Unicode"/>
                <a:cs typeface="Lucida Sans Unicode"/>
              </a:rPr>
              <a:t>Friends</a:t>
            </a:r>
            <a:endParaRPr sz="2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400"/>
              </a:spcBef>
            </a:pPr>
            <a:r>
              <a:rPr sz="2000" spc="-5" dirty="0">
                <a:latin typeface="Lucida Sans Unicode"/>
                <a:cs typeface="Lucida Sans Unicode"/>
              </a:rPr>
              <a:t>Location </a:t>
            </a:r>
            <a:r>
              <a:rPr sz="2000" dirty="0">
                <a:latin typeface="Lucida Sans Unicode"/>
                <a:cs typeface="Lucida Sans Unicode"/>
              </a:rPr>
              <a:t>-</a:t>
            </a:r>
            <a:r>
              <a:rPr sz="2000" spc="-100" dirty="0">
                <a:latin typeface="Lucida Sans Unicode"/>
                <a:cs typeface="Lucida Sans Unicode"/>
              </a:rPr>
              <a:t> </a:t>
            </a:r>
            <a:r>
              <a:rPr sz="2000" dirty="0">
                <a:latin typeface="Lucida Sans Unicode"/>
                <a:cs typeface="Lucida Sans Unicode"/>
              </a:rPr>
              <a:t>Cemetery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97323" y="3465576"/>
            <a:ext cx="4235196" cy="32872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61332" y="3529584"/>
            <a:ext cx="4056888" cy="31089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42282" y="3510534"/>
            <a:ext cx="4095115" cy="3147060"/>
          </a:xfrm>
          <a:custGeom>
            <a:avLst/>
            <a:gdLst/>
            <a:ahLst/>
            <a:cxnLst/>
            <a:rect l="l" t="t" r="r" b="b"/>
            <a:pathLst>
              <a:path w="4095115" h="3147059">
                <a:moveTo>
                  <a:pt x="0" y="3147060"/>
                </a:moveTo>
                <a:lnTo>
                  <a:pt x="4094988" y="3147060"/>
                </a:lnTo>
                <a:lnTo>
                  <a:pt x="4094988" y="0"/>
                </a:lnTo>
                <a:lnTo>
                  <a:pt x="0" y="0"/>
                </a:lnTo>
                <a:lnTo>
                  <a:pt x="0" y="314706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5468" y="428218"/>
            <a:ext cx="8273033" cy="4351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76600" y="1318260"/>
            <a:ext cx="4864608" cy="45262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7340" y="1915286"/>
            <a:ext cx="2666365" cy="3122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spc="-5" dirty="0">
                <a:latin typeface="Lucida Sans Unicode"/>
                <a:cs typeface="Lucida Sans Unicode"/>
              </a:rPr>
              <a:t>Invite Impacted  </a:t>
            </a:r>
            <a:r>
              <a:rPr sz="2000" dirty="0">
                <a:latin typeface="Lucida Sans Unicode"/>
                <a:cs typeface="Lucida Sans Unicode"/>
              </a:rPr>
              <a:t>Citizens &amp; </a:t>
            </a:r>
            <a:r>
              <a:rPr sz="2000" spc="-5" dirty="0">
                <a:latin typeface="Lucida Sans Unicode"/>
                <a:cs typeface="Lucida Sans Unicode"/>
              </a:rPr>
              <a:t>Media </a:t>
            </a:r>
            <a:r>
              <a:rPr sz="2000" dirty="0">
                <a:latin typeface="Lucida Sans Unicode"/>
                <a:cs typeface="Lucida Sans Unicode"/>
              </a:rPr>
              <a:t>to  Command</a:t>
            </a:r>
            <a:r>
              <a:rPr sz="2000" spc="-120" dirty="0">
                <a:latin typeface="Lucida Sans Unicode"/>
                <a:cs typeface="Lucida Sans Unicode"/>
              </a:rPr>
              <a:t> </a:t>
            </a:r>
            <a:r>
              <a:rPr sz="2000" dirty="0">
                <a:latin typeface="Lucida Sans Unicode"/>
                <a:cs typeface="Lucida Sans Unicode"/>
              </a:rPr>
              <a:t>Post</a:t>
            </a:r>
            <a:endParaRPr sz="2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400"/>
              </a:spcBef>
            </a:pPr>
            <a:r>
              <a:rPr sz="2000" spc="-5" dirty="0">
                <a:latin typeface="Lucida Sans Unicode"/>
                <a:cs typeface="Lucida Sans Unicode"/>
              </a:rPr>
              <a:t>Arrests are </a:t>
            </a:r>
            <a:r>
              <a:rPr sz="2000" dirty="0">
                <a:latin typeface="Lucida Sans Unicode"/>
                <a:cs typeface="Lucida Sans Unicode"/>
              </a:rPr>
              <a:t>the</a:t>
            </a:r>
            <a:r>
              <a:rPr sz="2000" spc="-75" dirty="0">
                <a:latin typeface="Lucida Sans Unicode"/>
                <a:cs typeface="Lucida Sans Unicode"/>
              </a:rPr>
              <a:t> </a:t>
            </a:r>
            <a:r>
              <a:rPr sz="2000" dirty="0">
                <a:latin typeface="Lucida Sans Unicode"/>
                <a:cs typeface="Lucida Sans Unicode"/>
              </a:rPr>
              <a:t>Visual</a:t>
            </a:r>
            <a:endParaRPr sz="2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Lucida Sans Unicode"/>
                <a:cs typeface="Lucida Sans Unicode"/>
              </a:rPr>
              <a:t>Element</a:t>
            </a:r>
            <a:endParaRPr sz="2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4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latin typeface="Lucida Sans Unicode"/>
                <a:cs typeface="Lucida Sans Unicode"/>
              </a:rPr>
              <a:t>Arrange</a:t>
            </a:r>
            <a:r>
              <a:rPr sz="2000" spc="-95" dirty="0">
                <a:latin typeface="Lucida Sans Unicode"/>
                <a:cs typeface="Lucida Sans Unicode"/>
              </a:rPr>
              <a:t> </a:t>
            </a:r>
            <a:r>
              <a:rPr sz="2000" spc="-5" dirty="0">
                <a:latin typeface="Lucida Sans Unicode"/>
                <a:cs typeface="Lucida Sans Unicode"/>
              </a:rPr>
              <a:t>Interviews</a:t>
            </a:r>
            <a:endParaRPr sz="2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latin typeface="Lucida Sans Unicode"/>
                <a:cs typeface="Lucida Sans Unicode"/>
              </a:rPr>
              <a:t>with</a:t>
            </a:r>
            <a:r>
              <a:rPr sz="2000" spc="-50" dirty="0">
                <a:latin typeface="Lucida Sans Unicode"/>
                <a:cs typeface="Lucida Sans Unicode"/>
              </a:rPr>
              <a:t> </a:t>
            </a:r>
            <a:r>
              <a:rPr sz="2000" spc="-5" dirty="0">
                <a:latin typeface="Lucida Sans Unicode"/>
                <a:cs typeface="Lucida Sans Unicode"/>
              </a:rPr>
              <a:t>Commanders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01000" y="5715000"/>
            <a:ext cx="1097279" cy="10972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5668" y="856234"/>
            <a:ext cx="7894320" cy="500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8605" marR="5080" indent="-256540">
              <a:lnSpc>
                <a:spcPts val="2480"/>
              </a:lnSpc>
              <a:tabLst>
                <a:tab pos="268605" algn="l"/>
              </a:tabLst>
            </a:pPr>
            <a:r>
              <a:rPr sz="1550" spc="5" dirty="0">
                <a:solidFill>
                  <a:srgbClr val="4F81BC"/>
                </a:solidFill>
                <a:latin typeface="Wingdings 3"/>
                <a:cs typeface="Wingdings 3"/>
              </a:rPr>
              <a:t></a:t>
            </a:r>
            <a:r>
              <a:rPr sz="1550" spc="5" dirty="0">
                <a:solidFill>
                  <a:srgbClr val="4F81BC"/>
                </a:solidFill>
                <a:latin typeface="Times New Roman"/>
                <a:cs typeface="Times New Roman"/>
              </a:rPr>
              <a:t>	</a:t>
            </a:r>
            <a:r>
              <a:rPr sz="2300" spc="-5" dirty="0">
                <a:latin typeface="Lucida Sans Unicode"/>
                <a:cs typeface="Lucida Sans Unicode"/>
              </a:rPr>
              <a:t>Several </a:t>
            </a:r>
            <a:r>
              <a:rPr sz="2300" dirty="0">
                <a:latin typeface="Lucida Sans Unicode"/>
                <a:cs typeface="Lucida Sans Unicode"/>
              </a:rPr>
              <a:t>Sexual </a:t>
            </a:r>
            <a:r>
              <a:rPr sz="2300" spc="-5" dirty="0">
                <a:latin typeface="Lucida Sans Unicode"/>
                <a:cs typeface="Lucida Sans Unicode"/>
              </a:rPr>
              <a:t>Batteries </a:t>
            </a:r>
            <a:r>
              <a:rPr sz="2300" dirty="0">
                <a:latin typeface="Lucida Sans Unicode"/>
                <a:cs typeface="Lucida Sans Unicode"/>
              </a:rPr>
              <a:t>Committed </a:t>
            </a:r>
            <a:r>
              <a:rPr sz="2300" spc="-5" dirty="0">
                <a:latin typeface="Lucida Sans Unicode"/>
                <a:cs typeface="Lucida Sans Unicode"/>
              </a:rPr>
              <a:t>by</a:t>
            </a:r>
            <a:r>
              <a:rPr sz="2300" spc="-40" dirty="0">
                <a:latin typeface="Lucida Sans Unicode"/>
                <a:cs typeface="Lucida Sans Unicode"/>
              </a:rPr>
              <a:t> </a:t>
            </a:r>
            <a:r>
              <a:rPr sz="2300" dirty="0">
                <a:latin typeface="Lucida Sans Unicode"/>
                <a:cs typeface="Lucida Sans Unicode"/>
              </a:rPr>
              <a:t>Offenders</a:t>
            </a:r>
            <a:r>
              <a:rPr sz="2300" spc="-15" dirty="0">
                <a:latin typeface="Lucida Sans Unicode"/>
                <a:cs typeface="Lucida Sans Unicode"/>
              </a:rPr>
              <a:t> </a:t>
            </a:r>
            <a:r>
              <a:rPr sz="2300" dirty="0">
                <a:latin typeface="Lucida Sans Unicode"/>
                <a:cs typeface="Lucida Sans Unicode"/>
              </a:rPr>
              <a:t>who  </a:t>
            </a:r>
            <a:r>
              <a:rPr sz="2300" spc="-5" dirty="0">
                <a:latin typeface="Lucida Sans Unicode"/>
                <a:cs typeface="Lucida Sans Unicode"/>
              </a:rPr>
              <a:t>have Failed to</a:t>
            </a:r>
            <a:r>
              <a:rPr sz="2300" spc="-50" dirty="0">
                <a:latin typeface="Lucida Sans Unicode"/>
                <a:cs typeface="Lucida Sans Unicode"/>
              </a:rPr>
              <a:t> </a:t>
            </a:r>
            <a:r>
              <a:rPr sz="2300" dirty="0">
                <a:latin typeface="Lucida Sans Unicode"/>
                <a:cs typeface="Lucida Sans Unicode"/>
              </a:rPr>
              <a:t>Re-register</a:t>
            </a:r>
            <a:endParaRPr sz="23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980"/>
              </a:spcBef>
              <a:tabLst>
                <a:tab pos="268605" algn="l"/>
              </a:tabLst>
            </a:pPr>
            <a:r>
              <a:rPr sz="1550" spc="5" dirty="0">
                <a:solidFill>
                  <a:srgbClr val="4F81BC"/>
                </a:solidFill>
                <a:latin typeface="Wingdings 3"/>
                <a:cs typeface="Wingdings 3"/>
              </a:rPr>
              <a:t></a:t>
            </a:r>
            <a:r>
              <a:rPr sz="1550" spc="5" dirty="0">
                <a:solidFill>
                  <a:srgbClr val="4F81BC"/>
                </a:solidFill>
                <a:latin typeface="Times New Roman"/>
                <a:cs typeface="Times New Roman"/>
              </a:rPr>
              <a:t>	</a:t>
            </a:r>
            <a:r>
              <a:rPr sz="2300" dirty="0">
                <a:latin typeface="Lucida Sans Unicode"/>
                <a:cs typeface="Lucida Sans Unicode"/>
              </a:rPr>
              <a:t>New </a:t>
            </a:r>
            <a:r>
              <a:rPr sz="2300" spc="-5" dirty="0">
                <a:latin typeface="Lucida Sans Unicode"/>
                <a:cs typeface="Lucida Sans Unicode"/>
              </a:rPr>
              <a:t>Law Requires </a:t>
            </a:r>
            <a:r>
              <a:rPr sz="2300" dirty="0">
                <a:latin typeface="Lucida Sans Unicode"/>
                <a:cs typeface="Lucida Sans Unicode"/>
              </a:rPr>
              <a:t>Offenders </a:t>
            </a:r>
            <a:r>
              <a:rPr sz="2300" spc="-5" dirty="0">
                <a:latin typeface="Lucida Sans Unicode"/>
                <a:cs typeface="Lucida Sans Unicode"/>
              </a:rPr>
              <a:t>to </a:t>
            </a:r>
            <a:r>
              <a:rPr sz="2300" dirty="0">
                <a:latin typeface="Lucida Sans Unicode"/>
                <a:cs typeface="Lucida Sans Unicode"/>
              </a:rPr>
              <a:t>Register </a:t>
            </a:r>
            <a:r>
              <a:rPr sz="2300" spc="-5" dirty="0">
                <a:latin typeface="Lucida Sans Unicode"/>
                <a:cs typeface="Lucida Sans Unicode"/>
              </a:rPr>
              <a:t>Twice </a:t>
            </a:r>
            <a:r>
              <a:rPr sz="2300" dirty="0">
                <a:latin typeface="Lucida Sans Unicode"/>
                <a:cs typeface="Lucida Sans Unicode"/>
              </a:rPr>
              <a:t>a</a:t>
            </a:r>
            <a:r>
              <a:rPr sz="2300" spc="-60" dirty="0">
                <a:latin typeface="Lucida Sans Unicode"/>
                <a:cs typeface="Lucida Sans Unicode"/>
              </a:rPr>
              <a:t> </a:t>
            </a:r>
            <a:r>
              <a:rPr sz="2300" spc="-5" dirty="0">
                <a:latin typeface="Lucida Sans Unicode"/>
                <a:cs typeface="Lucida Sans Unicode"/>
              </a:rPr>
              <a:t>Year</a:t>
            </a:r>
            <a:endParaRPr sz="23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000"/>
              </a:spcBef>
              <a:tabLst>
                <a:tab pos="268605" algn="l"/>
              </a:tabLst>
            </a:pPr>
            <a:r>
              <a:rPr sz="1550" spc="5" dirty="0">
                <a:solidFill>
                  <a:srgbClr val="4F81BC"/>
                </a:solidFill>
                <a:latin typeface="Wingdings 3"/>
                <a:cs typeface="Wingdings 3"/>
              </a:rPr>
              <a:t></a:t>
            </a:r>
            <a:r>
              <a:rPr sz="1550" spc="5" dirty="0">
                <a:solidFill>
                  <a:srgbClr val="4F81BC"/>
                </a:solidFill>
                <a:latin typeface="Times New Roman"/>
                <a:cs typeface="Times New Roman"/>
              </a:rPr>
              <a:t>	</a:t>
            </a:r>
            <a:r>
              <a:rPr sz="2300" dirty="0">
                <a:latin typeface="Lucida Sans Unicode"/>
                <a:cs typeface="Lucida Sans Unicode"/>
              </a:rPr>
              <a:t>Sexual </a:t>
            </a:r>
            <a:r>
              <a:rPr sz="2300" spc="-5" dirty="0">
                <a:latin typeface="Lucida Sans Unicode"/>
                <a:cs typeface="Lucida Sans Unicode"/>
              </a:rPr>
              <a:t>Battery Survivors Lobbied </a:t>
            </a:r>
            <a:r>
              <a:rPr sz="2300" dirty="0">
                <a:latin typeface="Lucida Sans Unicode"/>
                <a:cs typeface="Lucida Sans Unicode"/>
              </a:rPr>
              <a:t>for </a:t>
            </a:r>
            <a:r>
              <a:rPr sz="2300" spc="-5" dirty="0">
                <a:latin typeface="Lucida Sans Unicode"/>
                <a:cs typeface="Lucida Sans Unicode"/>
              </a:rPr>
              <a:t>the </a:t>
            </a:r>
            <a:r>
              <a:rPr sz="2300" dirty="0">
                <a:latin typeface="Lucida Sans Unicode"/>
                <a:cs typeface="Lucida Sans Unicode"/>
              </a:rPr>
              <a:t>New</a:t>
            </a:r>
            <a:r>
              <a:rPr sz="2300" spc="-55" dirty="0">
                <a:latin typeface="Lucida Sans Unicode"/>
                <a:cs typeface="Lucida Sans Unicode"/>
              </a:rPr>
              <a:t> </a:t>
            </a:r>
            <a:r>
              <a:rPr sz="2300" spc="-10" dirty="0">
                <a:latin typeface="Lucida Sans Unicode"/>
                <a:cs typeface="Lucida Sans Unicode"/>
              </a:rPr>
              <a:t>Law</a:t>
            </a:r>
            <a:endParaRPr sz="23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850">
              <a:latin typeface="Times New Roman"/>
              <a:cs typeface="Times New Roman"/>
            </a:endParaRPr>
          </a:p>
          <a:p>
            <a:pPr marL="268605" marR="999490" indent="-256540">
              <a:lnSpc>
                <a:spcPts val="2480"/>
              </a:lnSpc>
              <a:tabLst>
                <a:tab pos="268605" algn="l"/>
              </a:tabLst>
            </a:pPr>
            <a:r>
              <a:rPr sz="1550" spc="5" dirty="0">
                <a:solidFill>
                  <a:srgbClr val="4F81BC"/>
                </a:solidFill>
                <a:latin typeface="Wingdings 3"/>
                <a:cs typeface="Wingdings 3"/>
              </a:rPr>
              <a:t></a:t>
            </a:r>
            <a:r>
              <a:rPr sz="1550" spc="5" dirty="0">
                <a:solidFill>
                  <a:srgbClr val="4F81BC"/>
                </a:solidFill>
                <a:latin typeface="Times New Roman"/>
                <a:cs typeface="Times New Roman"/>
              </a:rPr>
              <a:t>	</a:t>
            </a:r>
            <a:r>
              <a:rPr sz="2300" spc="-5" dirty="0">
                <a:latin typeface="Lucida Sans Unicode"/>
                <a:cs typeface="Lucida Sans Unicode"/>
              </a:rPr>
              <a:t>Your </a:t>
            </a:r>
            <a:r>
              <a:rPr sz="2300" dirty="0">
                <a:latin typeface="Lucida Sans Unicode"/>
                <a:cs typeface="Lucida Sans Unicode"/>
              </a:rPr>
              <a:t>Agency </a:t>
            </a:r>
            <a:r>
              <a:rPr sz="2300" spc="-5" dirty="0">
                <a:latin typeface="Lucida Sans Unicode"/>
                <a:cs typeface="Lucida Sans Unicode"/>
              </a:rPr>
              <a:t>is </a:t>
            </a:r>
            <a:r>
              <a:rPr sz="2300" dirty="0">
                <a:latin typeface="Lucida Sans Unicode"/>
                <a:cs typeface="Lucida Sans Unicode"/>
              </a:rPr>
              <a:t>Conducting Proactive</a:t>
            </a:r>
            <a:r>
              <a:rPr sz="2300" spc="-114" dirty="0">
                <a:latin typeface="Lucida Sans Unicode"/>
                <a:cs typeface="Lucida Sans Unicode"/>
              </a:rPr>
              <a:t> </a:t>
            </a:r>
            <a:r>
              <a:rPr sz="2300" dirty="0">
                <a:latin typeface="Lucida Sans Unicode"/>
                <a:cs typeface="Lucida Sans Unicode"/>
              </a:rPr>
              <a:t>Check</a:t>
            </a:r>
            <a:r>
              <a:rPr sz="2300" spc="-25" dirty="0">
                <a:latin typeface="Lucida Sans Unicode"/>
                <a:cs typeface="Lucida Sans Unicode"/>
              </a:rPr>
              <a:t> </a:t>
            </a:r>
            <a:r>
              <a:rPr sz="2300" spc="-5" dirty="0">
                <a:latin typeface="Lucida Sans Unicode"/>
                <a:cs typeface="Lucida Sans Unicode"/>
              </a:rPr>
              <a:t>on  </a:t>
            </a:r>
            <a:r>
              <a:rPr sz="2300" dirty="0">
                <a:latin typeface="Lucida Sans Unicode"/>
                <a:cs typeface="Lucida Sans Unicode"/>
              </a:rPr>
              <a:t>Predators </a:t>
            </a:r>
            <a:r>
              <a:rPr sz="2300" spc="-5" dirty="0">
                <a:latin typeface="Lucida Sans Unicode"/>
                <a:cs typeface="Lucida Sans Unicode"/>
              </a:rPr>
              <a:t>to </a:t>
            </a:r>
            <a:r>
              <a:rPr sz="2300" dirty="0">
                <a:latin typeface="Lucida Sans Unicode"/>
                <a:cs typeface="Lucida Sans Unicode"/>
              </a:rPr>
              <a:t>Ensure </a:t>
            </a:r>
            <a:r>
              <a:rPr sz="2300" spc="-5" dirty="0">
                <a:latin typeface="Lucida Sans Unicode"/>
                <a:cs typeface="Lucida Sans Unicode"/>
              </a:rPr>
              <a:t>they </a:t>
            </a:r>
            <a:r>
              <a:rPr sz="2300" dirty="0">
                <a:latin typeface="Lucida Sans Unicode"/>
                <a:cs typeface="Lucida Sans Unicode"/>
              </a:rPr>
              <a:t>are</a:t>
            </a:r>
            <a:r>
              <a:rPr sz="2300" spc="-65" dirty="0">
                <a:latin typeface="Lucida Sans Unicode"/>
                <a:cs typeface="Lucida Sans Unicode"/>
              </a:rPr>
              <a:t> </a:t>
            </a:r>
            <a:r>
              <a:rPr sz="2300" spc="-5" dirty="0">
                <a:latin typeface="Lucida Sans Unicode"/>
                <a:cs typeface="Lucida Sans Unicode"/>
              </a:rPr>
              <a:t>Registered</a:t>
            </a:r>
            <a:endParaRPr sz="23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975"/>
              </a:spcBef>
              <a:tabLst>
                <a:tab pos="268605" algn="l"/>
              </a:tabLst>
            </a:pPr>
            <a:r>
              <a:rPr sz="1550" spc="5" dirty="0">
                <a:solidFill>
                  <a:srgbClr val="4F81BC"/>
                </a:solidFill>
                <a:latin typeface="Wingdings 3"/>
                <a:cs typeface="Wingdings 3"/>
              </a:rPr>
              <a:t></a:t>
            </a:r>
            <a:r>
              <a:rPr sz="1550" spc="5" dirty="0">
                <a:solidFill>
                  <a:srgbClr val="4F81BC"/>
                </a:solidFill>
                <a:latin typeface="Times New Roman"/>
                <a:cs typeface="Times New Roman"/>
              </a:rPr>
              <a:t>	</a:t>
            </a:r>
            <a:r>
              <a:rPr sz="2300" spc="-5" dirty="0">
                <a:latin typeface="Lucida Sans Unicode"/>
                <a:cs typeface="Lucida Sans Unicode"/>
              </a:rPr>
              <a:t>Media is Interviewing Fearful</a:t>
            </a:r>
            <a:r>
              <a:rPr sz="2300" spc="-55" dirty="0">
                <a:latin typeface="Lucida Sans Unicode"/>
                <a:cs typeface="Lucida Sans Unicode"/>
              </a:rPr>
              <a:t> </a:t>
            </a:r>
            <a:r>
              <a:rPr sz="2300" dirty="0">
                <a:latin typeface="Lucida Sans Unicode"/>
                <a:cs typeface="Lucida Sans Unicode"/>
              </a:rPr>
              <a:t>Citizens</a:t>
            </a:r>
            <a:endParaRPr sz="23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850">
              <a:latin typeface="Times New Roman"/>
              <a:cs typeface="Times New Roman"/>
            </a:endParaRPr>
          </a:p>
          <a:p>
            <a:pPr marL="268605" marR="132715" indent="-256540">
              <a:lnSpc>
                <a:spcPts val="2480"/>
              </a:lnSpc>
              <a:tabLst>
                <a:tab pos="268605" algn="l"/>
              </a:tabLst>
            </a:pPr>
            <a:r>
              <a:rPr sz="1550" spc="5" dirty="0">
                <a:solidFill>
                  <a:srgbClr val="4F81BC"/>
                </a:solidFill>
                <a:latin typeface="Wingdings 3"/>
                <a:cs typeface="Wingdings 3"/>
              </a:rPr>
              <a:t></a:t>
            </a:r>
            <a:r>
              <a:rPr sz="1550" spc="5" dirty="0">
                <a:solidFill>
                  <a:srgbClr val="4F81BC"/>
                </a:solidFill>
                <a:latin typeface="Times New Roman"/>
                <a:cs typeface="Times New Roman"/>
              </a:rPr>
              <a:t>	</a:t>
            </a:r>
            <a:r>
              <a:rPr sz="2300" dirty="0">
                <a:latin typeface="Lucida Sans Unicode"/>
                <a:cs typeface="Lucida Sans Unicode"/>
              </a:rPr>
              <a:t>How Do </a:t>
            </a:r>
            <a:r>
              <a:rPr sz="2300" spc="-5" dirty="0">
                <a:latin typeface="Lucida Sans Unicode"/>
                <a:cs typeface="Lucida Sans Unicode"/>
              </a:rPr>
              <a:t>You Restore </a:t>
            </a:r>
            <a:r>
              <a:rPr sz="2300" dirty="0">
                <a:latin typeface="Lucida Sans Unicode"/>
                <a:cs typeface="Lucida Sans Unicode"/>
              </a:rPr>
              <a:t>Sense </a:t>
            </a:r>
            <a:r>
              <a:rPr sz="2300" spc="-5" dirty="0">
                <a:latin typeface="Lucida Sans Unicode"/>
                <a:cs typeface="Lucida Sans Unicode"/>
              </a:rPr>
              <a:t>of </a:t>
            </a:r>
            <a:r>
              <a:rPr sz="2300" dirty="0">
                <a:latin typeface="Lucida Sans Unicode"/>
                <a:cs typeface="Lucida Sans Unicode"/>
              </a:rPr>
              <a:t>Safety &amp;</a:t>
            </a:r>
            <a:r>
              <a:rPr sz="2300" spc="-60" dirty="0">
                <a:latin typeface="Lucida Sans Unicode"/>
                <a:cs typeface="Lucida Sans Unicode"/>
              </a:rPr>
              <a:t> </a:t>
            </a:r>
            <a:r>
              <a:rPr sz="2300" spc="-5" dirty="0">
                <a:latin typeface="Lucida Sans Unicode"/>
                <a:cs typeface="Lucida Sans Unicode"/>
              </a:rPr>
              <a:t>Refocus</a:t>
            </a:r>
            <a:r>
              <a:rPr sz="2300" spc="-10" dirty="0">
                <a:latin typeface="Lucida Sans Unicode"/>
                <a:cs typeface="Lucida Sans Unicode"/>
              </a:rPr>
              <a:t> </a:t>
            </a:r>
            <a:r>
              <a:rPr sz="2300" dirty="0">
                <a:latin typeface="Lucida Sans Unicode"/>
                <a:cs typeface="Lucida Sans Unicode"/>
              </a:rPr>
              <a:t>News  Coverage?</a:t>
            </a:r>
            <a:endParaRPr sz="23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29511" y="256019"/>
            <a:ext cx="6326886" cy="457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0160"/>
            <a:ext cx="7559040" cy="55595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10143" y="5730240"/>
            <a:ext cx="1072896" cy="10728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05200" y="6832854"/>
            <a:ext cx="490855" cy="0"/>
          </a:xfrm>
          <a:custGeom>
            <a:avLst/>
            <a:gdLst/>
            <a:ahLst/>
            <a:cxnLst/>
            <a:rect l="l" t="t" r="r" b="b"/>
            <a:pathLst>
              <a:path w="490854">
                <a:moveTo>
                  <a:pt x="0" y="0"/>
                </a:moveTo>
                <a:lnTo>
                  <a:pt x="490727" y="0"/>
                </a:lnTo>
              </a:path>
            </a:pathLst>
          </a:custGeom>
          <a:ln w="42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9952" y="407670"/>
            <a:ext cx="8457565" cy="497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693285" algn="l"/>
              </a:tabLst>
            </a:pPr>
            <a:r>
              <a:rPr sz="3150" spc="110" dirty="0"/>
              <a:t>Build </a:t>
            </a:r>
            <a:r>
              <a:rPr sz="3150" spc="100" dirty="0"/>
              <a:t>Story</a:t>
            </a:r>
            <a:r>
              <a:rPr sz="3150" spc="320" dirty="0"/>
              <a:t> </a:t>
            </a:r>
            <a:r>
              <a:rPr sz="3150" spc="80" dirty="0"/>
              <a:t>Elements</a:t>
            </a:r>
            <a:r>
              <a:rPr sz="3150" spc="425" dirty="0"/>
              <a:t> </a:t>
            </a:r>
            <a:r>
              <a:rPr sz="3150" spc="60" dirty="0"/>
              <a:t>to	</a:t>
            </a:r>
            <a:r>
              <a:rPr sz="3150" spc="160" dirty="0"/>
              <a:t>Mitigate </a:t>
            </a:r>
            <a:r>
              <a:rPr sz="3150" spc="65" dirty="0"/>
              <a:t>a</a:t>
            </a:r>
            <a:r>
              <a:rPr sz="3150" spc="220" dirty="0"/>
              <a:t> </a:t>
            </a:r>
            <a:r>
              <a:rPr sz="3150" spc="90" dirty="0"/>
              <a:t>Negative</a:t>
            </a:r>
            <a:endParaRPr sz="315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2063" y="755904"/>
            <a:ext cx="8071104" cy="4828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791200"/>
            <a:ext cx="4108704" cy="10485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71104" y="5803391"/>
            <a:ext cx="987551" cy="9875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05200" y="6832854"/>
            <a:ext cx="490855" cy="0"/>
          </a:xfrm>
          <a:custGeom>
            <a:avLst/>
            <a:gdLst/>
            <a:ahLst/>
            <a:cxnLst/>
            <a:rect l="l" t="t" r="r" b="b"/>
            <a:pathLst>
              <a:path w="490854">
                <a:moveTo>
                  <a:pt x="0" y="0"/>
                </a:moveTo>
                <a:lnTo>
                  <a:pt x="490727" y="0"/>
                </a:lnTo>
              </a:path>
            </a:pathLst>
          </a:custGeom>
          <a:ln w="42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354821" y="106171"/>
            <a:ext cx="1132205" cy="582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700" spc="95" dirty="0">
                <a:solidFill>
                  <a:srgbClr val="214470"/>
                </a:solidFill>
                <a:latin typeface="Arial"/>
                <a:cs typeface="Arial"/>
              </a:rPr>
              <a:t>Build</a:t>
            </a:r>
            <a:endParaRPr sz="37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887317" y="106171"/>
            <a:ext cx="3091180" cy="582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700" spc="210" dirty="0">
                <a:solidFill>
                  <a:srgbClr val="214470"/>
                </a:solidFill>
              </a:rPr>
              <a:t>tory</a:t>
            </a:r>
            <a:r>
              <a:rPr sz="3700" spc="135" dirty="0">
                <a:solidFill>
                  <a:srgbClr val="214470"/>
                </a:solidFill>
              </a:rPr>
              <a:t> </a:t>
            </a:r>
            <a:r>
              <a:rPr sz="3700" spc="55" dirty="0">
                <a:solidFill>
                  <a:srgbClr val="214470"/>
                </a:solidFill>
              </a:rPr>
              <a:t>Elements</a:t>
            </a:r>
            <a:endParaRPr sz="37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5780" y="914400"/>
            <a:ext cx="8045196" cy="4526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43200" y="256031"/>
            <a:ext cx="3659886" cy="5463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38159" y="5852159"/>
            <a:ext cx="1005839" cy="10058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98464" y="682751"/>
            <a:ext cx="463296" cy="304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33215" y="2267711"/>
            <a:ext cx="768096" cy="8290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5791200"/>
            <a:ext cx="3755136" cy="10485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229600" y="5949696"/>
            <a:ext cx="890016" cy="890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05200" y="6813042"/>
            <a:ext cx="405765" cy="0"/>
          </a:xfrm>
          <a:custGeom>
            <a:avLst/>
            <a:gdLst/>
            <a:ahLst/>
            <a:cxnLst/>
            <a:rect l="l" t="t" r="r" b="b"/>
            <a:pathLst>
              <a:path w="405764">
                <a:moveTo>
                  <a:pt x="0" y="0"/>
                </a:moveTo>
                <a:lnTo>
                  <a:pt x="405384" y="0"/>
                </a:lnTo>
              </a:path>
            </a:pathLst>
          </a:custGeom>
          <a:ln w="655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738712" y="486409"/>
            <a:ext cx="5360670" cy="605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145030" algn="l"/>
                <a:tab pos="4766310" algn="l"/>
              </a:tabLst>
            </a:pPr>
            <a:r>
              <a:rPr sz="3850" b="1" spc="114" dirty="0">
                <a:solidFill>
                  <a:srgbClr val="1F4470"/>
                </a:solidFill>
                <a:latin typeface="Arial"/>
                <a:cs typeface="Arial"/>
              </a:rPr>
              <a:t>Manage	</a:t>
            </a:r>
            <a:r>
              <a:rPr sz="3850" b="1" spc="60" dirty="0">
                <a:solidFill>
                  <a:srgbClr val="1F4470"/>
                </a:solidFill>
                <a:latin typeface="Arial"/>
                <a:cs typeface="Arial"/>
              </a:rPr>
              <a:t>Your</a:t>
            </a:r>
            <a:r>
              <a:rPr sz="3850" b="1" spc="525" dirty="0">
                <a:solidFill>
                  <a:srgbClr val="1F4470"/>
                </a:solidFill>
                <a:latin typeface="Arial"/>
                <a:cs typeface="Arial"/>
              </a:rPr>
              <a:t> </a:t>
            </a:r>
            <a:r>
              <a:rPr sz="3850" b="1" spc="75" dirty="0">
                <a:solidFill>
                  <a:srgbClr val="1F4470"/>
                </a:solidFill>
                <a:latin typeface="Arial"/>
                <a:cs typeface="Arial"/>
              </a:rPr>
              <a:t>Me</a:t>
            </a:r>
            <a:r>
              <a:rPr sz="3850" b="1" dirty="0">
                <a:solidFill>
                  <a:srgbClr val="1F4470"/>
                </a:solidFill>
                <a:latin typeface="Arial"/>
                <a:cs typeface="Arial"/>
              </a:rPr>
              <a:t>	</a:t>
            </a:r>
            <a:r>
              <a:rPr sz="3850" b="1" spc="40" dirty="0">
                <a:solidFill>
                  <a:srgbClr val="1F4470"/>
                </a:solidFill>
                <a:latin typeface="Arial"/>
                <a:cs typeface="Arial"/>
              </a:rPr>
              <a:t>ag</a:t>
            </a:r>
            <a:endParaRPr sz="38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574097" y="1498062"/>
            <a:ext cx="0" cy="93345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076"/>
                </a:lnTo>
              </a:path>
            </a:pathLst>
          </a:custGeom>
          <a:ln w="17462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94838" y="1730655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521"/>
                </a:lnTo>
              </a:path>
            </a:pathLst>
          </a:custGeom>
          <a:ln w="17589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33164" y="1730655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521"/>
                </a:lnTo>
              </a:path>
            </a:pathLst>
          </a:custGeom>
          <a:ln w="17589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00157" y="1804260"/>
            <a:ext cx="0" cy="93345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2940"/>
                </a:lnTo>
              </a:path>
            </a:pathLst>
          </a:custGeom>
          <a:ln w="19348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03537" y="1885158"/>
            <a:ext cx="0" cy="93345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076"/>
                </a:lnTo>
              </a:path>
            </a:pathLst>
          </a:custGeom>
          <a:ln w="17462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215790" y="228234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521"/>
                </a:lnTo>
              </a:path>
            </a:pathLst>
          </a:custGeom>
          <a:ln w="17589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940234" y="2502253"/>
            <a:ext cx="0" cy="93345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2940"/>
                </a:lnTo>
              </a:path>
            </a:pathLst>
          </a:custGeom>
          <a:ln w="38836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48879" y="2746093"/>
            <a:ext cx="0" cy="93345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2940"/>
                </a:lnTo>
              </a:path>
            </a:pathLst>
          </a:custGeom>
          <a:ln w="15506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919485" y="2746093"/>
            <a:ext cx="0" cy="93345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2940"/>
                </a:lnTo>
              </a:path>
            </a:pathLst>
          </a:custGeom>
          <a:ln w="19348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25437" y="2694277"/>
            <a:ext cx="0" cy="93345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2940"/>
                </a:lnTo>
              </a:path>
            </a:pathLst>
          </a:custGeom>
          <a:ln w="19348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258803" y="2840581"/>
            <a:ext cx="0" cy="93345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2940"/>
                </a:lnTo>
              </a:path>
            </a:pathLst>
          </a:custGeom>
          <a:ln w="15506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89810" y="2990458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065"/>
                </a:lnTo>
              </a:path>
            </a:pathLst>
          </a:custGeom>
          <a:ln w="20002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85363" y="4422783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4490"/>
                </a:lnTo>
              </a:path>
            </a:pathLst>
          </a:custGeom>
          <a:ln w="35178">
            <a:solidFill>
              <a:srgbClr val="D6D6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31943" y="4504788"/>
            <a:ext cx="0" cy="93345"/>
          </a:xfrm>
          <a:custGeom>
            <a:avLst/>
            <a:gdLst/>
            <a:ahLst/>
            <a:cxnLst/>
            <a:rect l="l" t="t" r="r" b="b"/>
            <a:pathLst>
              <a:path h="93345">
                <a:moveTo>
                  <a:pt x="0" y="0"/>
                </a:moveTo>
                <a:lnTo>
                  <a:pt x="0" y="92940"/>
                </a:lnTo>
              </a:path>
            </a:pathLst>
          </a:custGeom>
          <a:ln w="15506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663826" y="4504788"/>
            <a:ext cx="0" cy="93345"/>
          </a:xfrm>
          <a:custGeom>
            <a:avLst/>
            <a:gdLst/>
            <a:ahLst/>
            <a:cxnLst/>
            <a:rect l="l" t="t" r="r" b="b"/>
            <a:pathLst>
              <a:path h="93345">
                <a:moveTo>
                  <a:pt x="0" y="0"/>
                </a:moveTo>
                <a:lnTo>
                  <a:pt x="0" y="92940"/>
                </a:lnTo>
              </a:path>
            </a:pathLst>
          </a:custGeom>
          <a:ln w="19348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834909" y="4587085"/>
            <a:ext cx="0" cy="93345"/>
          </a:xfrm>
          <a:custGeom>
            <a:avLst/>
            <a:gdLst/>
            <a:ahLst/>
            <a:cxnLst/>
            <a:rect l="l" t="t" r="r" b="b"/>
            <a:pathLst>
              <a:path h="93345">
                <a:moveTo>
                  <a:pt x="0" y="0"/>
                </a:moveTo>
                <a:lnTo>
                  <a:pt x="0" y="92940"/>
                </a:lnTo>
              </a:path>
            </a:pathLst>
          </a:custGeom>
          <a:ln w="19348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432573" y="5047333"/>
            <a:ext cx="0" cy="93345"/>
          </a:xfrm>
          <a:custGeom>
            <a:avLst/>
            <a:gdLst/>
            <a:ahLst/>
            <a:cxnLst/>
            <a:rect l="l" t="t" r="r" b="b"/>
            <a:pathLst>
              <a:path h="93345">
                <a:moveTo>
                  <a:pt x="0" y="0"/>
                </a:moveTo>
                <a:lnTo>
                  <a:pt x="0" y="92940"/>
                </a:lnTo>
              </a:path>
            </a:pathLst>
          </a:custGeom>
          <a:ln w="19348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539079" y="5193637"/>
            <a:ext cx="0" cy="93345"/>
          </a:xfrm>
          <a:custGeom>
            <a:avLst/>
            <a:gdLst/>
            <a:ahLst/>
            <a:cxnLst/>
            <a:rect l="l" t="t" r="r" b="b"/>
            <a:pathLst>
              <a:path h="93345">
                <a:moveTo>
                  <a:pt x="0" y="0"/>
                </a:moveTo>
                <a:lnTo>
                  <a:pt x="0" y="92940"/>
                </a:lnTo>
              </a:path>
            </a:pathLst>
          </a:custGeom>
          <a:ln w="15506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010114" y="5275933"/>
            <a:ext cx="0" cy="93345"/>
          </a:xfrm>
          <a:custGeom>
            <a:avLst/>
            <a:gdLst/>
            <a:ahLst/>
            <a:cxnLst/>
            <a:rect l="l" t="t" r="r" b="b"/>
            <a:pathLst>
              <a:path h="93345">
                <a:moveTo>
                  <a:pt x="0" y="0"/>
                </a:moveTo>
                <a:lnTo>
                  <a:pt x="0" y="92940"/>
                </a:lnTo>
              </a:path>
            </a:pathLst>
          </a:custGeom>
          <a:ln w="46158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075701" y="5501485"/>
            <a:ext cx="0" cy="93345"/>
          </a:xfrm>
          <a:custGeom>
            <a:avLst/>
            <a:gdLst/>
            <a:ahLst/>
            <a:cxnLst/>
            <a:rect l="l" t="t" r="r" b="b"/>
            <a:pathLst>
              <a:path h="93345">
                <a:moveTo>
                  <a:pt x="0" y="0"/>
                </a:moveTo>
                <a:lnTo>
                  <a:pt x="0" y="92940"/>
                </a:lnTo>
              </a:path>
            </a:pathLst>
          </a:custGeom>
          <a:ln w="19348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297675" y="5650837"/>
            <a:ext cx="67945" cy="93345"/>
          </a:xfrm>
          <a:custGeom>
            <a:avLst/>
            <a:gdLst/>
            <a:ahLst/>
            <a:cxnLst/>
            <a:rect l="l" t="t" r="r" b="b"/>
            <a:pathLst>
              <a:path w="67945" h="93345">
                <a:moveTo>
                  <a:pt x="0" y="0"/>
                </a:moveTo>
                <a:lnTo>
                  <a:pt x="67494" y="0"/>
                </a:lnTo>
                <a:lnTo>
                  <a:pt x="67494" y="92940"/>
                </a:lnTo>
                <a:lnTo>
                  <a:pt x="0" y="92940"/>
                </a:lnTo>
                <a:lnTo>
                  <a:pt x="0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445670" y="5735727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521"/>
                </a:lnTo>
              </a:path>
            </a:pathLst>
          </a:custGeom>
          <a:ln w="17589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390614" y="5735727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521"/>
                </a:lnTo>
              </a:path>
            </a:pathLst>
          </a:custGeom>
          <a:ln w="17589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324869" y="4477356"/>
            <a:ext cx="0" cy="93345"/>
          </a:xfrm>
          <a:custGeom>
            <a:avLst/>
            <a:gdLst/>
            <a:ahLst/>
            <a:cxnLst/>
            <a:rect l="l" t="t" r="r" b="b"/>
            <a:pathLst>
              <a:path h="93345">
                <a:moveTo>
                  <a:pt x="0" y="0"/>
                </a:moveTo>
                <a:lnTo>
                  <a:pt x="0" y="92940"/>
                </a:lnTo>
              </a:path>
            </a:pathLst>
          </a:custGeom>
          <a:ln w="19348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516083" y="4558254"/>
            <a:ext cx="0" cy="93345"/>
          </a:xfrm>
          <a:custGeom>
            <a:avLst/>
            <a:gdLst/>
            <a:ahLst/>
            <a:cxnLst/>
            <a:rect l="l" t="t" r="r" b="b"/>
            <a:pathLst>
              <a:path h="93345">
                <a:moveTo>
                  <a:pt x="0" y="0"/>
                </a:moveTo>
                <a:lnTo>
                  <a:pt x="0" y="93076"/>
                </a:lnTo>
              </a:path>
            </a:pathLst>
          </a:custGeom>
          <a:ln w="19348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938486" y="4565295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521"/>
                </a:lnTo>
              </a:path>
            </a:pathLst>
          </a:custGeom>
          <a:ln w="17589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433754" y="4705956"/>
            <a:ext cx="0" cy="93345"/>
          </a:xfrm>
          <a:custGeom>
            <a:avLst/>
            <a:gdLst/>
            <a:ahLst/>
            <a:cxnLst/>
            <a:rect l="l" t="t" r="r" b="b"/>
            <a:pathLst>
              <a:path h="93345">
                <a:moveTo>
                  <a:pt x="0" y="0"/>
                </a:moveTo>
                <a:lnTo>
                  <a:pt x="0" y="92940"/>
                </a:lnTo>
              </a:path>
            </a:pathLst>
          </a:custGeom>
          <a:ln w="38836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510541" y="4705956"/>
            <a:ext cx="0" cy="93345"/>
          </a:xfrm>
          <a:custGeom>
            <a:avLst/>
            <a:gdLst/>
            <a:ahLst/>
            <a:cxnLst/>
            <a:rect l="l" t="t" r="r" b="b"/>
            <a:pathLst>
              <a:path h="93345">
                <a:moveTo>
                  <a:pt x="0" y="0"/>
                </a:moveTo>
                <a:lnTo>
                  <a:pt x="0" y="92940"/>
                </a:lnTo>
              </a:path>
            </a:pathLst>
          </a:custGeom>
          <a:ln w="19348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549891" y="4849212"/>
            <a:ext cx="67945" cy="93345"/>
          </a:xfrm>
          <a:custGeom>
            <a:avLst/>
            <a:gdLst/>
            <a:ahLst/>
            <a:cxnLst/>
            <a:rect l="l" t="t" r="r" b="b"/>
            <a:pathLst>
              <a:path w="67945" h="93345">
                <a:moveTo>
                  <a:pt x="0" y="0"/>
                </a:moveTo>
                <a:lnTo>
                  <a:pt x="67494" y="0"/>
                </a:lnTo>
                <a:lnTo>
                  <a:pt x="67494" y="92940"/>
                </a:lnTo>
                <a:lnTo>
                  <a:pt x="0" y="92940"/>
                </a:lnTo>
                <a:lnTo>
                  <a:pt x="0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376166" y="4849212"/>
            <a:ext cx="0" cy="93345"/>
          </a:xfrm>
          <a:custGeom>
            <a:avLst/>
            <a:gdLst/>
            <a:ahLst/>
            <a:cxnLst/>
            <a:rect l="l" t="t" r="r" b="b"/>
            <a:pathLst>
              <a:path h="93345">
                <a:moveTo>
                  <a:pt x="0" y="0"/>
                </a:moveTo>
                <a:lnTo>
                  <a:pt x="0" y="92940"/>
                </a:lnTo>
              </a:path>
            </a:pathLst>
          </a:custGeom>
          <a:ln w="24726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289003" y="4931440"/>
            <a:ext cx="0" cy="92075"/>
          </a:xfrm>
          <a:custGeom>
            <a:avLst/>
            <a:gdLst/>
            <a:ahLst/>
            <a:cxnLst/>
            <a:rect l="l" t="t" r="r" b="b"/>
            <a:pathLst>
              <a:path h="92075">
                <a:moveTo>
                  <a:pt x="0" y="0"/>
                </a:moveTo>
                <a:lnTo>
                  <a:pt x="0" y="91746"/>
                </a:lnTo>
              </a:path>
            </a:pathLst>
          </a:custGeom>
          <a:ln w="17462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483796" y="4931509"/>
            <a:ext cx="0" cy="93345"/>
          </a:xfrm>
          <a:custGeom>
            <a:avLst/>
            <a:gdLst/>
            <a:ahLst/>
            <a:cxnLst/>
            <a:rect l="l" t="t" r="r" b="b"/>
            <a:pathLst>
              <a:path h="93345">
                <a:moveTo>
                  <a:pt x="0" y="0"/>
                </a:moveTo>
                <a:lnTo>
                  <a:pt x="0" y="92940"/>
                </a:lnTo>
              </a:path>
            </a:pathLst>
          </a:custGeom>
          <a:ln w="13271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015056" y="4931509"/>
            <a:ext cx="0" cy="93345"/>
          </a:xfrm>
          <a:custGeom>
            <a:avLst/>
            <a:gdLst/>
            <a:ahLst/>
            <a:cxnLst/>
            <a:rect l="l" t="t" r="r" b="b"/>
            <a:pathLst>
              <a:path h="93345">
                <a:moveTo>
                  <a:pt x="0" y="0"/>
                </a:moveTo>
                <a:lnTo>
                  <a:pt x="0" y="92940"/>
                </a:lnTo>
              </a:path>
            </a:pathLst>
          </a:custGeom>
          <a:ln w="39801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205963" y="5077812"/>
            <a:ext cx="0" cy="93345"/>
          </a:xfrm>
          <a:custGeom>
            <a:avLst/>
            <a:gdLst/>
            <a:ahLst/>
            <a:cxnLst/>
            <a:rect l="l" t="t" r="r" b="b"/>
            <a:pathLst>
              <a:path h="93345">
                <a:moveTo>
                  <a:pt x="0" y="0"/>
                </a:moveTo>
                <a:lnTo>
                  <a:pt x="0" y="92940"/>
                </a:lnTo>
              </a:path>
            </a:pathLst>
          </a:custGeom>
          <a:ln w="15506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382781" y="5077812"/>
            <a:ext cx="0" cy="93345"/>
          </a:xfrm>
          <a:custGeom>
            <a:avLst/>
            <a:gdLst/>
            <a:ahLst/>
            <a:cxnLst/>
            <a:rect l="l" t="t" r="r" b="b"/>
            <a:pathLst>
              <a:path h="93345">
                <a:moveTo>
                  <a:pt x="0" y="0"/>
                </a:moveTo>
                <a:lnTo>
                  <a:pt x="0" y="92940"/>
                </a:lnTo>
              </a:path>
            </a:pathLst>
          </a:custGeom>
          <a:ln w="19348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928885" y="5160109"/>
            <a:ext cx="0" cy="93345"/>
          </a:xfrm>
          <a:custGeom>
            <a:avLst/>
            <a:gdLst/>
            <a:ahLst/>
            <a:cxnLst/>
            <a:rect l="l" t="t" r="r" b="b"/>
            <a:pathLst>
              <a:path h="93345">
                <a:moveTo>
                  <a:pt x="0" y="0"/>
                </a:moveTo>
                <a:lnTo>
                  <a:pt x="0" y="92940"/>
                </a:lnTo>
              </a:path>
            </a:pathLst>
          </a:custGeom>
          <a:ln w="19348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352383" y="5449668"/>
            <a:ext cx="0" cy="93345"/>
          </a:xfrm>
          <a:custGeom>
            <a:avLst/>
            <a:gdLst/>
            <a:ahLst/>
            <a:cxnLst/>
            <a:rect l="l" t="t" r="r" b="b"/>
            <a:pathLst>
              <a:path h="93345">
                <a:moveTo>
                  <a:pt x="0" y="0"/>
                </a:moveTo>
                <a:lnTo>
                  <a:pt x="0" y="92940"/>
                </a:lnTo>
              </a:path>
            </a:pathLst>
          </a:custGeom>
          <a:ln w="15506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599190" y="5449668"/>
            <a:ext cx="0" cy="93345"/>
          </a:xfrm>
          <a:custGeom>
            <a:avLst/>
            <a:gdLst/>
            <a:ahLst/>
            <a:cxnLst/>
            <a:rect l="l" t="t" r="r" b="b"/>
            <a:pathLst>
              <a:path h="93345">
                <a:moveTo>
                  <a:pt x="0" y="0"/>
                </a:moveTo>
                <a:lnTo>
                  <a:pt x="0" y="92940"/>
                </a:lnTo>
              </a:path>
            </a:pathLst>
          </a:custGeom>
          <a:ln w="19348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309932" y="5449668"/>
            <a:ext cx="0" cy="93345"/>
          </a:xfrm>
          <a:custGeom>
            <a:avLst/>
            <a:gdLst/>
            <a:ahLst/>
            <a:cxnLst/>
            <a:rect l="l" t="t" r="r" b="b"/>
            <a:pathLst>
              <a:path h="93345">
                <a:moveTo>
                  <a:pt x="0" y="0"/>
                </a:moveTo>
                <a:lnTo>
                  <a:pt x="0" y="92940"/>
                </a:lnTo>
              </a:path>
            </a:pathLst>
          </a:custGeom>
          <a:ln w="19348">
            <a:solidFill>
              <a:srgbClr val="D6D6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659893" y="5528917"/>
            <a:ext cx="0" cy="93345"/>
          </a:xfrm>
          <a:custGeom>
            <a:avLst/>
            <a:gdLst/>
            <a:ahLst/>
            <a:cxnLst/>
            <a:rect l="l" t="t" r="r" b="b"/>
            <a:pathLst>
              <a:path h="93345">
                <a:moveTo>
                  <a:pt x="0" y="0"/>
                </a:moveTo>
                <a:lnTo>
                  <a:pt x="0" y="92940"/>
                </a:lnTo>
              </a:path>
            </a:pathLst>
          </a:custGeom>
          <a:ln w="19348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638557" y="5675221"/>
            <a:ext cx="0" cy="93345"/>
          </a:xfrm>
          <a:custGeom>
            <a:avLst/>
            <a:gdLst/>
            <a:ahLst/>
            <a:cxnLst/>
            <a:rect l="l" t="t" r="r" b="b"/>
            <a:pathLst>
              <a:path h="93345">
                <a:moveTo>
                  <a:pt x="0" y="0"/>
                </a:moveTo>
                <a:lnTo>
                  <a:pt x="0" y="92940"/>
                </a:lnTo>
              </a:path>
            </a:pathLst>
          </a:custGeom>
          <a:ln w="19348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9" name="object 49"/>
          <p:cNvGraphicFramePr>
            <a:graphicFrameLocks noGrp="1"/>
          </p:cNvGraphicFramePr>
          <p:nvPr/>
        </p:nvGraphicFramePr>
        <p:xfrm>
          <a:off x="894588" y="1354074"/>
          <a:ext cx="7150734" cy="45593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7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16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00021">
                <a:tc rowSpan="3">
                  <a:txBody>
                    <a:bodyPr/>
                    <a:lstStyle/>
                    <a:p>
                      <a:endParaRPr sz="3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42672">
                      <a:solidFill>
                        <a:srgbClr val="030303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ts val="1120"/>
                        </a:lnSpc>
                      </a:pPr>
                      <a:r>
                        <a:rPr sz="950" b="1" spc="45" dirty="0">
                          <a:solidFill>
                            <a:srgbClr val="16161A"/>
                          </a:solidFill>
                          <a:latin typeface="Arial"/>
                          <a:cs typeface="Arial"/>
                        </a:rPr>
                        <a:t>Hostage </a:t>
                      </a:r>
                      <a:r>
                        <a:rPr sz="950" b="1" spc="50" dirty="0">
                          <a:solidFill>
                            <a:srgbClr val="16161A"/>
                          </a:solidFill>
                          <a:latin typeface="Arial"/>
                          <a:cs typeface="Arial"/>
                        </a:rPr>
                        <a:t>prayed</a:t>
                      </a:r>
                      <a:r>
                        <a:rPr sz="950" b="1" spc="50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950" b="1" spc="120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55" dirty="0">
                          <a:solidFill>
                            <a:srgbClr val="16161A"/>
                          </a:solidFill>
                          <a:latin typeface="Arial"/>
                          <a:cs typeface="Arial"/>
                        </a:rPr>
                        <a:t>pleaded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247015" marR="485775" indent="-1270" algn="just">
                        <a:lnSpc>
                          <a:spcPts val="770"/>
                        </a:lnSpc>
                        <a:spcBef>
                          <a:spcPts val="655"/>
                        </a:spcBef>
                      </a:pPr>
                      <a:r>
                        <a:rPr sz="700" spc="10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Sandra</a:t>
                      </a:r>
                      <a:r>
                        <a:rPr sz="700" spc="-25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10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Soley</a:t>
                      </a:r>
                      <a:r>
                        <a:rPr sz="700" spc="30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25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got</a:t>
                      </a:r>
                      <a:r>
                        <a:rPr sz="700" spc="-40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15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five</a:t>
                      </a:r>
                      <a:r>
                        <a:rPr sz="700" spc="-30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20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children</a:t>
                      </a:r>
                      <a:r>
                        <a:rPr sz="700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25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out</a:t>
                      </a:r>
                      <a:r>
                        <a:rPr sz="700" spc="5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20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700" spc="-35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20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harm's</a:t>
                      </a:r>
                      <a:r>
                        <a:rPr sz="700" spc="25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way</a:t>
                      </a:r>
                      <a:r>
                        <a:rPr sz="70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700" spc="-4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15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Then</a:t>
                      </a:r>
                      <a:r>
                        <a:rPr sz="700" spc="-15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20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she</a:t>
                      </a:r>
                      <a:r>
                        <a:rPr sz="700" spc="-55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25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kept  her</a:t>
                      </a:r>
                      <a:r>
                        <a:rPr sz="700" spc="-45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20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captor</a:t>
                      </a:r>
                      <a:r>
                        <a:rPr sz="700" spc="-5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15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talking</a:t>
                      </a:r>
                      <a:r>
                        <a:rPr sz="700" spc="-5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25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sz="700" spc="-35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10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calm</a:t>
                      </a:r>
                      <a:r>
                        <a:rPr sz="700" spc="1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700" spc="-4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5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She</a:t>
                      </a:r>
                      <a:r>
                        <a:rPr sz="700" spc="-10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25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didn't</a:t>
                      </a:r>
                      <a:r>
                        <a:rPr sz="700" spc="-25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15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even</a:t>
                      </a:r>
                      <a:r>
                        <a:rPr sz="700" spc="-40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30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know</a:t>
                      </a:r>
                      <a:r>
                        <a:rPr sz="700" spc="-15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20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she</a:t>
                      </a:r>
                      <a:r>
                        <a:rPr sz="700" spc="-5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was</a:t>
                      </a:r>
                      <a:r>
                        <a:rPr sz="700" spc="-35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30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shot  until</a:t>
                      </a:r>
                      <a:r>
                        <a:rPr sz="700" spc="-80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10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after</a:t>
                      </a:r>
                      <a:r>
                        <a:rPr sz="700" spc="-65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5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escaping</a:t>
                      </a:r>
                      <a:r>
                        <a:rPr sz="700" spc="-120" dirty="0">
                          <a:solidFill>
                            <a:srgbClr val="2F2D3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15" dirty="0">
                          <a:solidFill>
                            <a:srgbClr val="4F4F54"/>
                          </a:solidFill>
                          <a:latin typeface="Arial"/>
                          <a:cs typeface="Arial"/>
                        </a:rPr>
                        <a:t>.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600" spc="-50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By  </a:t>
                      </a:r>
                      <a:r>
                        <a:rPr sz="600" spc="-6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KEVIN</a:t>
                      </a:r>
                      <a:r>
                        <a:rPr sz="600" spc="-1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00" spc="-8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GRAHAM</a:t>
                      </a: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27940">
                        <a:lnSpc>
                          <a:spcPct val="100000"/>
                        </a:lnSpc>
                      </a:pPr>
                      <a:r>
                        <a:rPr sz="550" spc="-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Published </a:t>
                      </a:r>
                      <a:r>
                        <a:rPr sz="550" spc="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February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4,</a:t>
                      </a:r>
                      <a:r>
                        <a:rPr sz="550" spc="6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50" spc="3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2005</a:t>
                      </a:r>
                      <a:endParaRPr sz="55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27305" marR="855344" indent="635">
                        <a:lnSpc>
                          <a:spcPts val="650"/>
                        </a:lnSpc>
                        <a:spcBef>
                          <a:spcPts val="380"/>
                        </a:spcBef>
                      </a:pPr>
                      <a:r>
                        <a:rPr sz="550" spc="-4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TAMPA </a:t>
                      </a:r>
                      <a:r>
                        <a:rPr sz="550" spc="-25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• </a:t>
                      </a:r>
                      <a:r>
                        <a:rPr sz="550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Sandra Soley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remembers hearing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police </a:t>
                      </a:r>
                      <a:r>
                        <a:rPr sz="550" spc="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sirens,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 </a:t>
                      </a:r>
                      <a:r>
                        <a:rPr sz="550" spc="2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en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seelng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sz="550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white 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car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heading </a:t>
                      </a:r>
                      <a:r>
                        <a:rPr sz="550" spc="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In </a:t>
                      </a:r>
                      <a:r>
                        <a:rPr sz="550" spc="2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her</a:t>
                      </a:r>
                      <a:r>
                        <a:rPr sz="550" spc="-2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50" spc="1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direction.</a:t>
                      </a:r>
                      <a:endParaRPr sz="550">
                        <a:latin typeface="Arial"/>
                        <a:cs typeface="Arial"/>
                      </a:endParaRPr>
                    </a:p>
                    <a:p>
                      <a:pPr marL="25400" marR="884555" indent="1270">
                        <a:lnSpc>
                          <a:spcPts val="650"/>
                        </a:lnSpc>
                        <a:spcBef>
                          <a:spcPts val="495"/>
                        </a:spcBef>
                      </a:pPr>
                      <a:r>
                        <a:rPr sz="550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Soley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was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loading a car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to </a:t>
                      </a:r>
                      <a:r>
                        <a:rPr sz="550" spc="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leave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the </a:t>
                      </a:r>
                      <a:r>
                        <a:rPr sz="550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Tampa </a:t>
                      </a:r>
                      <a:r>
                        <a:rPr sz="550" spc="-2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Festoval </a:t>
                      </a:r>
                      <a:r>
                        <a:rPr sz="500" spc="5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centre </a:t>
                      </a:r>
                      <a:r>
                        <a:rPr sz="550" spc="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shopping </a:t>
                      </a:r>
                      <a:r>
                        <a:rPr sz="500" spc="1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plaza 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when the </a:t>
                      </a:r>
                      <a:r>
                        <a:rPr sz="550" spc="3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man </a:t>
                      </a:r>
                      <a:r>
                        <a:rPr sz="550" spc="1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driving </a:t>
                      </a:r>
                      <a:r>
                        <a:rPr sz="550" spc="2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the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stolen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O,rysler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LeBaron </a:t>
                      </a:r>
                      <a:r>
                        <a:rPr sz="550" spc="-60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Ju </a:t>
                      </a:r>
                      <a:r>
                        <a:rPr sz="550" spc="-9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m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ped </a:t>
                      </a:r>
                      <a:r>
                        <a:rPr sz="550" spc="4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out, </a:t>
                      </a:r>
                      <a:r>
                        <a:rPr sz="550" spc="2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ran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toward  her </a:t>
                      </a:r>
                      <a:r>
                        <a:rPr sz="550" spc="2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sz="55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Jammed </a:t>
                      </a:r>
                      <a:r>
                        <a:rPr sz="650" b="1" spc="-20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a </a:t>
                      </a:r>
                      <a:r>
                        <a:rPr sz="550" spc="-5" dirty="0">
                          <a:solidFill>
                            <a:srgbClr val="A1A1A1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550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38 -cal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ber pistol to </a:t>
                      </a:r>
                      <a:r>
                        <a:rPr sz="550" spc="2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her</a:t>
                      </a:r>
                      <a:r>
                        <a:rPr sz="550" spc="-3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50" spc="-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ned&lt;.</a:t>
                      </a:r>
                      <a:endParaRPr sz="550">
                        <a:latin typeface="Arial"/>
                        <a:cs typeface="Arial"/>
                      </a:endParaRPr>
                    </a:p>
                    <a:p>
                      <a:pPr marL="2667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550" spc="1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"Give </a:t>
                      </a:r>
                      <a:r>
                        <a:rPr sz="550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me </a:t>
                      </a:r>
                      <a:r>
                        <a:rPr sz="550" spc="1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the keysl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l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need the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keys</a:t>
                      </a:r>
                      <a:r>
                        <a:rPr sz="550" spc="5" dirty="0">
                          <a:solidFill>
                            <a:srgbClr val="A1A1A1"/>
                          </a:solidFill>
                          <a:latin typeface="Arial"/>
                          <a:cs typeface="Arial"/>
                        </a:rPr>
                        <a:t>l </a:t>
                      </a:r>
                      <a:r>
                        <a:rPr sz="550" spc="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" </a:t>
                      </a:r>
                      <a:r>
                        <a:rPr sz="550" spc="2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he</a:t>
                      </a:r>
                      <a:r>
                        <a:rPr sz="550" spc="9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demanded.</a:t>
                      </a:r>
                      <a:endParaRPr sz="550">
                        <a:latin typeface="Arial"/>
                        <a:cs typeface="Arial"/>
                      </a:endParaRPr>
                    </a:p>
                    <a:p>
                      <a:pPr marL="24130">
                        <a:lnSpc>
                          <a:spcPct val="100000"/>
                        </a:lnSpc>
                        <a:spcBef>
                          <a:spcPts val="315"/>
                        </a:spcBef>
                        <a:tabLst>
                          <a:tab pos="1464310" algn="l"/>
                        </a:tabLst>
                      </a:pPr>
                      <a:r>
                        <a:rPr sz="450" b="1" spc="-25" dirty="0">
                          <a:solidFill>
                            <a:srgbClr val="797977"/>
                          </a:solidFill>
                          <a:latin typeface="Times New Roman"/>
                          <a:cs typeface="Times New Roman"/>
                        </a:rPr>
                        <a:t>·My     </a:t>
                      </a:r>
                      <a:r>
                        <a:rPr sz="450" b="1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frie,\tt </a:t>
                      </a:r>
                      <a:r>
                        <a:rPr sz="450" b="1" spc="2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In  </a:t>
                      </a:r>
                      <a:r>
                        <a:rPr sz="450" b="1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th,a. </a:t>
                      </a:r>
                      <a:r>
                        <a:rPr sz="400" b="1" spc="3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ctrv'P </a:t>
                      </a:r>
                      <a:r>
                        <a:rPr sz="450" b="1" spc="6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h </a:t>
                      </a:r>
                      <a:r>
                        <a:rPr sz="450" b="1" spc="4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&lt;. </a:t>
                      </a:r>
                      <a:r>
                        <a:rPr sz="450" b="1" spc="2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th,..</a:t>
                      </a:r>
                      <a:r>
                        <a:rPr sz="450" b="1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450" b="1" spc="-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ltPV&lt;</a:t>
                      </a:r>
                      <a:r>
                        <a:rPr sz="450" b="1" spc="40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450" dirty="0">
                          <a:solidFill>
                            <a:srgbClr val="A1A1A1"/>
                          </a:solidFill>
                          <a:latin typeface="Times New Roman"/>
                          <a:cs typeface="Times New Roman"/>
                        </a:rPr>
                        <a:t>•	</a:t>
                      </a:r>
                      <a:r>
                        <a:rPr sz="500" b="1" dirty="0">
                          <a:solidFill>
                            <a:srgbClr val="797977"/>
                          </a:solidFill>
                          <a:latin typeface="Times New Roman"/>
                          <a:cs typeface="Times New Roman"/>
                        </a:rPr>
                        <a:t>tnll1 </a:t>
                      </a:r>
                      <a:r>
                        <a:rPr sz="450" b="1" dirty="0">
                          <a:solidFill>
                            <a:srgbClr val="797977"/>
                          </a:solidFill>
                          <a:latin typeface="Times New Roman"/>
                          <a:cs typeface="Times New Roman"/>
                        </a:rPr>
                        <a:t>him    </a:t>
                      </a:r>
                      <a:r>
                        <a:rPr sz="450" b="1" spc="2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lnnltlnn </a:t>
                      </a:r>
                      <a:r>
                        <a:rPr sz="450" b="1" spc="1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fnv\rN"Mlv </a:t>
                      </a:r>
                      <a:r>
                        <a:rPr sz="650" b="1" i="1" spc="2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»</a:t>
                      </a:r>
                      <a:r>
                        <a:rPr sz="650" b="1" i="1" spc="19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450" b="1" spc="-30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th11-</a:t>
                      </a:r>
                      <a:endParaRPr sz="4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50292">
                      <a:solidFill>
                        <a:srgbClr val="3F3F4B"/>
                      </a:solidFill>
                      <a:prstDash val="solid"/>
                    </a:lnR>
                    <a:lnT w="42672">
                      <a:solidFill>
                        <a:srgbClr val="030303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91135">
                        <a:lnSpc>
                          <a:spcPts val="655"/>
                        </a:lnSpc>
                        <a:spcBef>
                          <a:spcPts val="160"/>
                        </a:spcBef>
                      </a:pP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Local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law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enforcement only </a:t>
                      </a:r>
                      <a:r>
                        <a:rPr sz="550" spc="1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knew </a:t>
                      </a:r>
                      <a:r>
                        <a:rPr sz="550" spc="2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that </a:t>
                      </a:r>
                      <a:r>
                        <a:rPr sz="550" spc="-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  </a:t>
                      </a:r>
                      <a:r>
                        <a:rPr sz="450" spc="4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spect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from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sz="550" spc="-2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Jad&lt;sonvlKe </a:t>
                      </a:r>
                      <a:r>
                        <a:rPr sz="550" spc="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homicide,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possibly </a:t>
                      </a:r>
                      <a:r>
                        <a:rPr sz="550" spc="1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rrom </a:t>
                      </a:r>
                      <a:r>
                        <a:rPr sz="550" spc="6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550">
                        <a:latin typeface="Arial"/>
                        <a:cs typeface="Arial"/>
                      </a:endParaRPr>
                    </a:p>
                    <a:p>
                      <a:pPr marL="193675">
                        <a:lnSpc>
                          <a:spcPts val="459"/>
                        </a:lnSpc>
                      </a:pPr>
                      <a:r>
                        <a:rPr sz="500" b="1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drug </a:t>
                      </a:r>
                      <a:r>
                        <a:rPr sz="550" b="1" spc="-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deal gone </a:t>
                      </a:r>
                      <a:r>
                        <a:rPr sz="550" b="1" spc="-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bed, </a:t>
                      </a:r>
                      <a:r>
                        <a:rPr sz="550" b="1" spc="-2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was </a:t>
                      </a:r>
                      <a:r>
                        <a:rPr sz="500" b="1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traveling </a:t>
                      </a:r>
                      <a:r>
                        <a:rPr sz="500" b="1" spc="2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In </a:t>
                      </a:r>
                      <a:r>
                        <a:rPr sz="500" b="1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the </a:t>
                      </a:r>
                      <a:r>
                        <a:rPr sz="500" b="1" spc="2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area, </a:t>
                      </a:r>
                      <a:r>
                        <a:rPr sz="550" b="1" spc="-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Mcelroy </a:t>
                      </a:r>
                      <a:r>
                        <a:rPr sz="550" b="1" spc="10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said</a:t>
                      </a:r>
                      <a:r>
                        <a:rPr sz="550" b="1" spc="10" dirty="0">
                          <a:solidFill>
                            <a:srgbClr val="A1A1A1"/>
                          </a:solidFill>
                          <a:latin typeface="Times New Roman"/>
                          <a:cs typeface="Times New Roman"/>
                        </a:rPr>
                        <a:t>. </a:t>
                      </a:r>
                      <a:r>
                        <a:rPr sz="550" b="1" spc="-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Officers </a:t>
                      </a:r>
                      <a:r>
                        <a:rPr sz="500" b="1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saw </a:t>
                      </a:r>
                      <a:r>
                        <a:rPr sz="500" b="1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the  </a:t>
                      </a:r>
                      <a:r>
                        <a:rPr sz="500" b="1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car on </a:t>
                      </a:r>
                      <a:r>
                        <a:rPr sz="500" b="1" spc="9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00" b="1" spc="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Nebraska</a:t>
                      </a:r>
                      <a:endParaRPr sz="500">
                        <a:latin typeface="Arial"/>
                        <a:cs typeface="Arial"/>
                      </a:endParaRPr>
                    </a:p>
                    <a:p>
                      <a:pPr marL="191770" indent="4445">
                        <a:lnSpc>
                          <a:spcPts val="885"/>
                        </a:lnSpc>
                      </a:pP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Avenue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followed </a:t>
                      </a:r>
                      <a:r>
                        <a:rPr sz="550" spc="3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him, </a:t>
                      </a:r>
                      <a:r>
                        <a:rPr sz="550" spc="1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she </a:t>
                      </a:r>
                      <a:r>
                        <a:rPr sz="550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said.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The </a:t>
                      </a:r>
                      <a:r>
                        <a:rPr sz="550" spc="2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man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steered </a:t>
                      </a:r>
                      <a:r>
                        <a:rPr sz="550" spc="10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to </a:t>
                      </a:r>
                      <a:r>
                        <a:rPr sz="550" spc="2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the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pandng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lot </a:t>
                      </a:r>
                      <a:r>
                        <a:rPr sz="900" spc="-120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or </a:t>
                      </a:r>
                      <a:r>
                        <a:rPr sz="550" spc="-8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the    </a:t>
                      </a:r>
                      <a:r>
                        <a:rPr sz="55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shopping</a:t>
                      </a:r>
                      <a:r>
                        <a:rPr sz="550" spc="-4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mall.</a:t>
                      </a:r>
                      <a:endParaRPr sz="550">
                        <a:latin typeface="Arial"/>
                        <a:cs typeface="Arial"/>
                      </a:endParaRPr>
                    </a:p>
                    <a:p>
                      <a:pPr marL="191770" marR="258445" indent="-635">
                        <a:lnSpc>
                          <a:spcPct val="88600"/>
                        </a:lnSpc>
                        <a:spcBef>
                          <a:spcPts val="490"/>
                        </a:spcBef>
                      </a:pPr>
                      <a:r>
                        <a:rPr sz="500" b="1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500" b="1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iles' </a:t>
                      </a:r>
                      <a:r>
                        <a:rPr sz="500" b="1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gfrtfrlend</a:t>
                      </a:r>
                      <a:r>
                        <a:rPr sz="500" b="1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, </a:t>
                      </a:r>
                      <a:r>
                        <a:rPr sz="550" b="1" spc="-2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Kimberly </a:t>
                      </a:r>
                      <a:r>
                        <a:rPr sz="500" b="1" spc="-2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Hut </a:t>
                      </a:r>
                      <a:r>
                        <a:rPr sz="500" b="1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ch</a:t>
                      </a:r>
                      <a:r>
                        <a:rPr sz="500" b="1" dirty="0">
                          <a:solidFill>
                            <a:srgbClr val="A1A1A1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500" b="1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nson, </a:t>
                      </a:r>
                      <a:r>
                        <a:rPr sz="500" b="1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34 </a:t>
                      </a:r>
                      <a:r>
                        <a:rPr sz="500" b="1" spc="-5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, </a:t>
                      </a:r>
                      <a:r>
                        <a:rPr sz="500" b="1" spc="2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jumped </a:t>
                      </a:r>
                      <a:r>
                        <a:rPr sz="500" b="1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out </a:t>
                      </a:r>
                      <a:r>
                        <a:rPr sz="550" b="1" i="1" spc="-3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of </a:t>
                      </a:r>
                      <a:r>
                        <a:rPr sz="500" b="1" spc="-3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the c.ar </a:t>
                      </a:r>
                      <a:r>
                        <a:rPr sz="500" b="1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and ran </a:t>
                      </a:r>
                      <a:r>
                        <a:rPr sz="500" b="1" spc="5" dirty="0">
                          <a:solidFill>
                            <a:srgbClr val="A1A1A1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500" b="1" spc="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nto </a:t>
                      </a:r>
                      <a:r>
                        <a:rPr sz="500" b="1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the </a:t>
                      </a:r>
                      <a:r>
                        <a:rPr sz="550" b="1" spc="1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woods. </a:t>
                      </a:r>
                      <a:r>
                        <a:rPr sz="550" b="1" spc="-5" dirty="0">
                          <a:solidFill>
                            <a:srgbClr val="797977"/>
                          </a:solidFill>
                          <a:latin typeface="Times New Roman"/>
                          <a:cs typeface="Times New Roman"/>
                        </a:rPr>
                        <a:t>Police  </a:t>
                      </a:r>
                      <a:r>
                        <a:rPr sz="550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later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caught </a:t>
                      </a:r>
                      <a:r>
                        <a:rPr sz="550" spc="1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her</a:t>
                      </a:r>
                      <a:r>
                        <a:rPr sz="550" spc="15" dirty="0">
                          <a:solidFill>
                            <a:srgbClr val="A1A1A1"/>
                          </a:solidFill>
                          <a:latin typeface="Arial"/>
                          <a:cs typeface="Arial"/>
                        </a:rPr>
                        <a:t>. </a:t>
                      </a:r>
                      <a:r>
                        <a:rPr sz="550" spc="-3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sz="550" spc="-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Tampa </a:t>
                      </a:r>
                      <a:r>
                        <a:rPr sz="55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couple In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the </a:t>
                      </a:r>
                      <a:r>
                        <a:rPr sz="50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bade </a:t>
                      </a:r>
                      <a:r>
                        <a:rPr sz="550" spc="1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seat, Tlmothy </a:t>
                      </a:r>
                      <a:r>
                        <a:rPr sz="600" spc="10" dirty="0">
                          <a:solidFill>
                            <a:srgbClr val="797977"/>
                          </a:solidFill>
                          <a:latin typeface="Times New Roman"/>
                          <a:cs typeface="Times New Roman"/>
                        </a:rPr>
                        <a:t>Deese,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25,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sz="550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Michelle </a:t>
                      </a:r>
                      <a:r>
                        <a:rPr sz="550" spc="1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Hutcnlns,  </a:t>
                      </a:r>
                      <a:r>
                        <a:rPr sz="550" b="1" spc="10" dirty="0">
                          <a:solidFill>
                            <a:srgbClr val="797977"/>
                          </a:solidFill>
                          <a:latin typeface="Times New Roman"/>
                          <a:cs typeface="Times New Roman"/>
                        </a:rPr>
                        <a:t>21,  </a:t>
                      </a:r>
                      <a:r>
                        <a:rPr sz="600" b="1" spc="-4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were </a:t>
                      </a:r>
                      <a:r>
                        <a:rPr sz="550" b="1" spc="-3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a </a:t>
                      </a:r>
                      <a:r>
                        <a:rPr sz="550" b="1" spc="-55" dirty="0">
                          <a:solidFill>
                            <a:srgbClr val="908E8E"/>
                          </a:solidFill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sz="550" b="1" spc="-5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so </a:t>
                      </a:r>
                      <a:r>
                        <a:rPr sz="550" b="1" spc="2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550" b="1" spc="10" dirty="0">
                          <a:solidFill>
                            <a:srgbClr val="797977"/>
                          </a:solidFill>
                          <a:latin typeface="Times New Roman"/>
                          <a:cs typeface="Times New Roman"/>
                        </a:rPr>
                        <a:t>later </a:t>
                      </a:r>
                      <a:r>
                        <a:rPr sz="550" b="1" spc="20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taken </a:t>
                      </a:r>
                      <a:r>
                        <a:rPr sz="550" b="1" dirty="0">
                          <a:solidFill>
                            <a:srgbClr val="797977"/>
                          </a:solidFill>
                          <a:latin typeface="Times New Roman"/>
                          <a:cs typeface="Times New Roman"/>
                        </a:rPr>
                        <a:t>Into</a:t>
                      </a:r>
                      <a:r>
                        <a:rPr sz="550" b="1" spc="30" dirty="0">
                          <a:solidFill>
                            <a:srgbClr val="797977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550" b="1" spc="20" dirty="0">
                          <a:solidFill>
                            <a:srgbClr val="797977"/>
                          </a:solidFill>
                          <a:latin typeface="Times New Roman"/>
                          <a:cs typeface="Times New Roman"/>
                        </a:rPr>
                        <a:t>custody</a:t>
                      </a:r>
                      <a:r>
                        <a:rPr sz="550" b="1" spc="20" dirty="0">
                          <a:solidFill>
                            <a:srgbClr val="A1A1A1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194310" indent="-3810">
                        <a:lnSpc>
                          <a:spcPts val="610"/>
                        </a:lnSpc>
                        <a:spcBef>
                          <a:spcPts val="425"/>
                        </a:spcBef>
                      </a:pPr>
                      <a:r>
                        <a:rPr sz="550" b="1" spc="105" dirty="0">
                          <a:solidFill>
                            <a:srgbClr val="797977"/>
                          </a:solidFill>
                          <a:latin typeface="Times New Roman"/>
                          <a:cs typeface="Times New Roman"/>
                        </a:rPr>
                        <a:t>!here </a:t>
                      </a:r>
                      <a:r>
                        <a:rPr sz="550" b="1" spc="1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were </a:t>
                      </a:r>
                      <a:r>
                        <a:rPr sz="550" b="1" spc="-1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rour </a:t>
                      </a:r>
                      <a:r>
                        <a:rPr sz="550" b="1" spc="10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people </a:t>
                      </a:r>
                      <a:r>
                        <a:rPr sz="450" b="1" spc="5" dirty="0">
                          <a:solidFill>
                            <a:srgbClr val="797977"/>
                          </a:solidFill>
                          <a:latin typeface="Times New Roman"/>
                          <a:cs typeface="Times New Roman"/>
                        </a:rPr>
                        <a:t>in  </a:t>
                      </a:r>
                      <a:r>
                        <a:rPr sz="550" b="1" spc="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the  </a:t>
                      </a:r>
                      <a:r>
                        <a:rPr sz="550" b="1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car</a:t>
                      </a:r>
                      <a:r>
                        <a:rPr sz="550" b="1" dirty="0">
                          <a:solidFill>
                            <a:srgbClr val="908E8E"/>
                          </a:solidFill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sz="550" b="1" spc="20" dirty="0">
                          <a:solidFill>
                            <a:srgbClr val="797977"/>
                          </a:solidFill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550" b="1" spc="30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they </a:t>
                      </a:r>
                      <a:r>
                        <a:rPr sz="550" b="1" spc="2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al  </a:t>
                      </a:r>
                      <a:r>
                        <a:rPr sz="450" b="1" spc="3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got </a:t>
                      </a:r>
                      <a:r>
                        <a:rPr sz="550" b="1" spc="2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out </a:t>
                      </a:r>
                      <a:r>
                        <a:rPr sz="550" b="1" spc="20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550" b="1" spc="-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ran </a:t>
                      </a:r>
                      <a:r>
                        <a:rPr sz="500" b="1" spc="2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in </a:t>
                      </a:r>
                      <a:r>
                        <a:rPr sz="550" b="1" spc="5" dirty="0">
                          <a:solidFill>
                            <a:srgbClr val="797977"/>
                          </a:solidFill>
                          <a:latin typeface="Times New Roman"/>
                          <a:cs typeface="Times New Roman"/>
                        </a:rPr>
                        <a:t>different </a:t>
                      </a:r>
                      <a:r>
                        <a:rPr sz="550" b="1" spc="-20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directlOf"ls,· </a:t>
                      </a:r>
                      <a:r>
                        <a:rPr sz="550" b="1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00" b="1" spc="-35" dirty="0">
                          <a:solidFill>
                            <a:srgbClr val="797977"/>
                          </a:solidFill>
                          <a:latin typeface="Times New Roman"/>
                          <a:cs typeface="Times New Roman"/>
                        </a:rPr>
                        <a:t>Mcelroy</a:t>
                      </a: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92405" marR="262890" indent="1270">
                        <a:lnSpc>
                          <a:spcPct val="76200"/>
                        </a:lnSpc>
                        <a:spcBef>
                          <a:spcPts val="100"/>
                        </a:spcBef>
                      </a:pPr>
                      <a:r>
                        <a:rPr sz="550" spc="-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sa</a:t>
                      </a:r>
                      <a:r>
                        <a:rPr sz="550" spc="-10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550" spc="-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d. </a:t>
                      </a:r>
                      <a:r>
                        <a:rPr sz="550" spc="-5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" </a:t>
                      </a:r>
                      <a:r>
                        <a:rPr sz="550" spc="-2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We </a:t>
                      </a:r>
                      <a:r>
                        <a:rPr sz="550" spc="2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dldn1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know </a:t>
                      </a:r>
                      <a:r>
                        <a:rPr sz="550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who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any </a:t>
                      </a:r>
                      <a:r>
                        <a:rPr sz="750" b="1" spc="-13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or </a:t>
                      </a:r>
                      <a:r>
                        <a:rPr sz="550" spc="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those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four </a:t>
                      </a:r>
                      <a:r>
                        <a:rPr sz="550" b="1" spc="10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people </a:t>
                      </a:r>
                      <a:r>
                        <a:rPr sz="550" spc="-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were </a:t>
                      </a:r>
                      <a:r>
                        <a:rPr sz="550" spc="-10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. </a:t>
                      </a:r>
                      <a:r>
                        <a:rPr sz="550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We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bel</a:t>
                      </a:r>
                      <a:r>
                        <a:rPr sz="550" spc="5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eved </a:t>
                      </a:r>
                      <a:r>
                        <a:rPr sz="550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there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was </a:t>
                      </a:r>
                      <a:r>
                        <a:rPr sz="550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the </a:t>
                      </a:r>
                      <a:r>
                        <a:rPr sz="550" spc="-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possibi</a:t>
                      </a:r>
                      <a:r>
                        <a:rPr sz="550" spc="-10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550" spc="-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ity  </a:t>
                      </a:r>
                      <a:r>
                        <a:rPr sz="750" b="1" spc="-1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or </a:t>
                      </a:r>
                      <a:r>
                        <a:rPr sz="700" b="1" spc="-4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a </a:t>
                      </a:r>
                      <a:r>
                        <a:rPr sz="550" spc="2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murder </a:t>
                      </a:r>
                      <a:r>
                        <a:rPr sz="550" spc="40" dirty="0">
                          <a:solidFill>
                            <a:srgbClr val="797977"/>
                          </a:solidFill>
                          <a:latin typeface="Times New Roman"/>
                          <a:cs typeface="Times New Roman"/>
                        </a:rPr>
                        <a:t>suspect </a:t>
                      </a:r>
                      <a:r>
                        <a:rPr sz="550" spc="15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n </a:t>
                      </a:r>
                      <a:r>
                        <a:rPr sz="550" spc="3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that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grou</a:t>
                      </a:r>
                      <a:r>
                        <a:rPr sz="550" spc="5" dirty="0">
                          <a:solidFill>
                            <a:srgbClr val="4F4F54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550" spc="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.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It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was </a:t>
                      </a:r>
                      <a:r>
                        <a:rPr sz="700" b="1" spc="-70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a </a:t>
                      </a:r>
                      <a:r>
                        <a:rPr sz="550" spc="1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very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diaotJc </a:t>
                      </a:r>
                      <a:r>
                        <a:rPr sz="550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scene. It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would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have </a:t>
                      </a:r>
                      <a:r>
                        <a:rPr sz="550" spc="2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been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very  </a:t>
                      </a:r>
                      <a:r>
                        <a:rPr sz="500" b="1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dangerous </a:t>
                      </a:r>
                      <a:r>
                        <a:rPr sz="500" b="1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to </a:t>
                      </a:r>
                      <a:r>
                        <a:rPr sz="550" b="1" spc="30" dirty="0">
                          <a:solidFill>
                            <a:srgbClr val="797977"/>
                          </a:solidFill>
                          <a:latin typeface="Times New Roman"/>
                          <a:cs typeface="Times New Roman"/>
                        </a:rPr>
                        <a:t>shoot, </a:t>
                      </a:r>
                      <a:r>
                        <a:rPr sz="500" b="1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sz="500" b="1" spc="1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it </a:t>
                      </a:r>
                      <a:r>
                        <a:rPr sz="500" b="1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woukt </a:t>
                      </a:r>
                      <a:r>
                        <a:rPr sz="500" b="1" spc="2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have </a:t>
                      </a:r>
                      <a:r>
                        <a:rPr sz="500" b="1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been a </a:t>
                      </a:r>
                      <a:r>
                        <a:rPr sz="550" b="1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violation </a:t>
                      </a:r>
                      <a:r>
                        <a:rPr sz="650" b="1" i="1" spc="60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dour </a:t>
                      </a:r>
                      <a:r>
                        <a:rPr sz="550" b="1" spc="-3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policy </a:t>
                      </a:r>
                      <a:r>
                        <a:rPr sz="500" b="1" spc="-3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to  </a:t>
                      </a:r>
                      <a:r>
                        <a:rPr sz="500" b="1" spc="-1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shoor  </a:t>
                      </a:r>
                      <a:r>
                        <a:rPr sz="500" b="1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sz="500" b="1" dirty="0">
                          <a:solidFill>
                            <a:srgbClr val="A1A1A1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500" b="1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th </a:t>
                      </a:r>
                      <a:r>
                        <a:rPr sz="500" b="1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out</a:t>
                      </a:r>
                      <a:r>
                        <a:rPr sz="500" b="1" spc="114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00" b="1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knowing</a:t>
                      </a:r>
                      <a:endParaRPr sz="500">
                        <a:latin typeface="Arial"/>
                        <a:cs typeface="Arial"/>
                      </a:endParaRPr>
                    </a:p>
                    <a:p>
                      <a:pPr marL="194945">
                        <a:lnSpc>
                          <a:spcPts val="605"/>
                        </a:lnSpc>
                      </a:pPr>
                      <a:r>
                        <a:rPr sz="550" b="1" spc="10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550" b="1" spc="1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550" b="1" spc="-15" dirty="0">
                          <a:solidFill>
                            <a:srgbClr val="797977"/>
                          </a:solidFill>
                          <a:latin typeface="Times New Roman"/>
                          <a:cs typeface="Times New Roman"/>
                        </a:rPr>
                        <a:t>.s.tuation."'</a:t>
                      </a: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191135">
                        <a:lnSpc>
                          <a:spcPts val="535"/>
                        </a:lnSpc>
                        <a:spcBef>
                          <a:spcPts val="440"/>
                        </a:spcBef>
                      </a:pPr>
                      <a:r>
                        <a:rPr sz="550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McElroy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said </a:t>
                      </a:r>
                      <a:r>
                        <a:rPr sz="550" spc="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the  </a:t>
                      </a:r>
                      <a:r>
                        <a:rPr sz="550" spc="1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shooting </a:t>
                      </a:r>
                      <a:r>
                        <a:rPr sz="550" spc="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is </a:t>
                      </a:r>
                      <a:r>
                        <a:rPr sz="550" spc="1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still under </a:t>
                      </a:r>
                      <a:r>
                        <a:rPr sz="550" spc="-145" dirty="0">
                          <a:solidFill>
                            <a:srgbClr val="A1A1A1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550" spc="-14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nv                      </a:t>
                      </a:r>
                      <a:r>
                        <a:rPr sz="550" spc="-1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est1gat,on, </a:t>
                      </a:r>
                      <a:r>
                        <a:rPr sz="550" spc="1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sz="500" spc="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it </a:t>
                      </a:r>
                      <a:r>
                        <a:rPr sz="550" spc="1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has not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yet </a:t>
                      </a:r>
                      <a:r>
                        <a:rPr sz="550" spc="30" dirty="0">
                          <a:solidFill>
                            <a:srgbClr val="797977"/>
                          </a:solidFill>
                          <a:latin typeface="Times New Roman"/>
                          <a:cs typeface="Times New Roman"/>
                        </a:rPr>
                        <a:t>been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determ,ned </a:t>
                      </a:r>
                      <a:r>
                        <a:rPr sz="600" spc="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if</a:t>
                      </a:r>
                      <a:r>
                        <a:rPr sz="600" spc="3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0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police</a:t>
                      </a:r>
                      <a:endParaRPr sz="500">
                        <a:latin typeface="Arial"/>
                        <a:cs typeface="Arial"/>
                      </a:endParaRPr>
                    </a:p>
                    <a:p>
                      <a:pPr marL="191770">
                        <a:lnSpc>
                          <a:spcPts val="815"/>
                        </a:lnSpc>
                      </a:pP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knew </a:t>
                      </a:r>
                      <a:r>
                        <a:rPr sz="550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Miles </a:t>
                      </a:r>
                      <a:r>
                        <a:rPr sz="550" spc="2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had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sz="550" spc="1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gun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when he </a:t>
                      </a:r>
                      <a:r>
                        <a:rPr sz="550" spc="-70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Jum  </a:t>
                      </a:r>
                      <a:r>
                        <a:rPr sz="550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ped out  </a:t>
                      </a:r>
                      <a:r>
                        <a:rPr sz="900" spc="-130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or  </a:t>
                      </a:r>
                      <a:r>
                        <a:rPr sz="550" spc="-9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the    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car, </a:t>
                      </a:r>
                      <a:r>
                        <a:rPr sz="550" spc="-1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because </a:t>
                      </a:r>
                      <a:r>
                        <a:rPr sz="600" spc="-20" dirty="0">
                          <a:solidFill>
                            <a:srgbClr val="797977"/>
                          </a:solidFill>
                          <a:latin typeface="Times New Roman"/>
                          <a:cs typeface="Times New Roman"/>
                        </a:rPr>
                        <a:t>It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was </a:t>
                      </a:r>
                      <a:r>
                        <a:rPr sz="600" spc="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dark </a:t>
                      </a:r>
                      <a:r>
                        <a:rPr sz="550" spc="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outside. </a:t>
                      </a:r>
                      <a:r>
                        <a:rPr sz="550" spc="5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"</a:t>
                      </a:r>
                      <a:r>
                        <a:rPr sz="550" spc="-30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50" spc="-4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We</a:t>
                      </a:r>
                      <a:endParaRPr sz="550">
                        <a:latin typeface="Arial"/>
                        <a:cs typeface="Arial"/>
                      </a:endParaRPr>
                    </a:p>
                    <a:p>
                      <a:pPr marL="194310" marR="339725" indent="-635">
                        <a:lnSpc>
                          <a:spcPts val="650"/>
                        </a:lnSpc>
                      </a:pPr>
                      <a:r>
                        <a:rPr sz="550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appeared to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be </a:t>
                      </a:r>
                      <a:r>
                        <a:rPr sz="550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making </a:t>
                      </a:r>
                      <a:r>
                        <a:rPr sz="550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progress </a:t>
                      </a:r>
                      <a:r>
                        <a:rPr sz="550" spc="3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(with </a:t>
                      </a:r>
                      <a:r>
                        <a:rPr sz="550" spc="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negotiations)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ror </a:t>
                      </a:r>
                      <a:r>
                        <a:rPr sz="550" spc="2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two </a:t>
                      </a:r>
                      <a:r>
                        <a:rPr sz="550" spc="2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hours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sz="600" spc="15" dirty="0">
                          <a:solidFill>
                            <a:srgbClr val="797977"/>
                          </a:solidFill>
                          <a:latin typeface="Times New Roman"/>
                          <a:cs typeface="Times New Roman"/>
                        </a:rPr>
                        <a:t>15 </a:t>
                      </a:r>
                      <a:r>
                        <a:rPr sz="550" spc="5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minutes; </a:t>
                      </a:r>
                      <a:r>
                        <a:rPr sz="550" spc="3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cf</a:t>
                      </a:r>
                      <a:r>
                        <a:rPr sz="550" spc="30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lroy  </a:t>
                      </a:r>
                      <a:r>
                        <a:rPr sz="550" spc="-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sa</a:t>
                      </a:r>
                      <a:r>
                        <a:rPr sz="550" spc="-10" dirty="0">
                          <a:solidFill>
                            <a:srgbClr val="A1A1A1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550" spc="-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550" spc="-10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. </a:t>
                      </a:r>
                      <a:r>
                        <a:rPr sz="550" spc="-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" </a:t>
                      </a:r>
                      <a:r>
                        <a:rPr sz="550" spc="-5" dirty="0">
                          <a:solidFill>
                            <a:srgbClr val="4F4F54"/>
                          </a:solidFill>
                          <a:latin typeface="Arial"/>
                          <a:cs typeface="Arial"/>
                        </a:rPr>
                        <a:t>I </a:t>
                      </a:r>
                      <a:r>
                        <a:rPr sz="550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 </a:t>
                      </a:r>
                      <a:r>
                        <a:rPr sz="550" spc="-10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aM  </a:t>
                      </a:r>
                      <a:r>
                        <a:rPr sz="550" spc="-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ren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apart </a:t>
                      </a:r>
                      <a:r>
                        <a:rPr sz="550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very,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very</a:t>
                      </a:r>
                      <a:r>
                        <a:rPr sz="550" spc="-4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qulddy</a:t>
                      </a:r>
                      <a:r>
                        <a:rPr sz="550" spc="15" dirty="0">
                          <a:solidFill>
                            <a:srgbClr val="A1A1A1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550" spc="1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"</a:t>
                      </a:r>
                      <a:endParaRPr sz="550">
                        <a:latin typeface="Arial"/>
                        <a:cs typeface="Arial"/>
                      </a:endParaRPr>
                    </a:p>
                    <a:p>
                      <a:pPr marL="193040">
                        <a:lnSpc>
                          <a:spcPts val="655"/>
                        </a:lnSpc>
                        <a:spcBef>
                          <a:spcPts val="445"/>
                        </a:spcBef>
                      </a:pPr>
                      <a:r>
                        <a:rPr sz="550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Soley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left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the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hosp[tal </a:t>
                      </a:r>
                      <a:r>
                        <a:rPr sz="550" spc="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Thursday </a:t>
                      </a:r>
                      <a:r>
                        <a:rPr sz="550" spc="2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with </a:t>
                      </a:r>
                      <a:r>
                        <a:rPr sz="550" spc="-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bandages </a:t>
                      </a:r>
                      <a:r>
                        <a:rPr sz="550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aaoss the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fresh wounds </a:t>
                      </a:r>
                      <a:r>
                        <a:rPr sz="550" spc="2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on </a:t>
                      </a:r>
                      <a:r>
                        <a:rPr sz="550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her </a:t>
                      </a:r>
                      <a:r>
                        <a:rPr sz="550" spc="1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cnest.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She </a:t>
                      </a:r>
                      <a:r>
                        <a:rPr sz="550" b="1" spc="-3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said </a:t>
                      </a:r>
                      <a:r>
                        <a:rPr sz="550" b="1" spc="4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50" b="1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550">
                        <a:latin typeface="Arial"/>
                        <a:cs typeface="Arial"/>
                      </a:endParaRPr>
                    </a:p>
                    <a:p>
                      <a:pPr marL="193675">
                        <a:lnSpc>
                          <a:spcPts val="655"/>
                        </a:lnSpc>
                      </a:pPr>
                      <a:r>
                        <a:rPr sz="550" spc="-2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Dollce </a:t>
                      </a:r>
                      <a:r>
                        <a:rPr sz="550" spc="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sha'1lshooter's </a:t>
                      </a:r>
                      <a:r>
                        <a:rPr sz="550" spc="10" dirty="0">
                          <a:solidFill>
                            <a:srgbClr val="797977"/>
                          </a:solidFill>
                          <a:latin typeface="Times New Roman"/>
                          <a:cs typeface="Times New Roman"/>
                        </a:rPr>
                        <a:t>bullet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likely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entered </a:t>
                      </a:r>
                      <a:r>
                        <a:rPr sz="550" spc="1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from </a:t>
                      </a:r>
                      <a:r>
                        <a:rPr sz="550" spc="2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her </a:t>
                      </a:r>
                      <a:r>
                        <a:rPr sz="550" spc="-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rlQht </a:t>
                      </a:r>
                      <a:r>
                        <a:rPr sz="550" spc="30" dirty="0">
                          <a:solidFill>
                            <a:srgbClr val="797977"/>
                          </a:solidFill>
                          <a:latin typeface="Times New Roman"/>
                          <a:cs typeface="Times New Roman"/>
                        </a:rPr>
                        <a:t>side, </a:t>
                      </a:r>
                      <a:r>
                        <a:rPr sz="550" spc="-2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orazJno </a:t>
                      </a:r>
                      <a:r>
                        <a:rPr sz="550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her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cnest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sz="550" spc="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leaving</a:t>
                      </a:r>
                      <a:r>
                        <a:rPr sz="550" spc="7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20320" marB="0">
                    <a:lnL w="50292">
                      <a:solidFill>
                        <a:srgbClr val="3F3F4B"/>
                      </a:solidFill>
                      <a:prstDash val="solid"/>
                    </a:lnL>
                    <a:lnR w="39623">
                      <a:solidFill>
                        <a:srgbClr val="000000"/>
                      </a:solidFill>
                      <a:prstDash val="solid"/>
                    </a:lnR>
                    <a:lnT w="42672">
                      <a:solidFill>
                        <a:srgbClr val="030303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427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42672">
                      <a:solidFill>
                        <a:srgbClr val="030303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marL="29209">
                        <a:lnSpc>
                          <a:spcPts val="915"/>
                        </a:lnSpc>
                        <a:tabLst>
                          <a:tab pos="4453890" algn="l"/>
                        </a:tabLst>
                      </a:pPr>
                      <a:r>
                        <a:rPr sz="900" b="1" spc="-52" baseline="347222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five </a:t>
                      </a:r>
                      <a:r>
                        <a:rPr sz="900" b="1" spc="-75" baseline="347222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you       </a:t>
                      </a:r>
                      <a:r>
                        <a:rPr sz="900" b="1" spc="-67" baseline="347222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800" b="1" spc="-155" dirty="0">
                          <a:solidFill>
                            <a:srgbClr val="111C3B"/>
                          </a:solidFill>
                          <a:latin typeface="Arial"/>
                          <a:cs typeface="Arial"/>
                        </a:rPr>
                        <a:t>Tampa</a:t>
                      </a:r>
                      <a:r>
                        <a:rPr sz="5800" b="1" spc="225" dirty="0">
                          <a:solidFill>
                            <a:srgbClr val="111C3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800" b="1" spc="-545" dirty="0">
                          <a:solidFill>
                            <a:srgbClr val="111C3B"/>
                          </a:solidFill>
                          <a:latin typeface="Arial"/>
                          <a:cs typeface="Arial"/>
                        </a:rPr>
                        <a:t>Ho	</a:t>
                      </a:r>
                      <a:r>
                        <a:rPr sz="5800" b="1" spc="-170" dirty="0">
                          <a:solidFill>
                            <a:srgbClr val="111C3B"/>
                          </a:solidFill>
                          <a:latin typeface="Arial"/>
                          <a:cs typeface="Arial"/>
                        </a:rPr>
                        <a:t>age</a:t>
                      </a:r>
                      <a:r>
                        <a:rPr sz="5800" b="1" spc="-50" dirty="0">
                          <a:solidFill>
                            <a:srgbClr val="111C3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800" b="1" spc="-165" dirty="0">
                          <a:solidFill>
                            <a:srgbClr val="111C3B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sz="5800" b="1" spc="-16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:</a:t>
                      </a:r>
                      <a:endParaRPr sz="5800">
                        <a:latin typeface="Arial"/>
                        <a:cs typeface="Arial"/>
                      </a:endParaRPr>
                    </a:p>
                    <a:p>
                      <a:pPr marL="26670" indent="3175">
                        <a:lnSpc>
                          <a:spcPts val="355"/>
                        </a:lnSpc>
                      </a:pPr>
                      <a:r>
                        <a:rPr sz="600" spc="-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back</a:t>
                      </a:r>
                      <a:r>
                        <a:rPr sz="600" spc="-70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00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...</a:t>
                      </a: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29209" marR="6625590" indent="-2540">
                        <a:lnSpc>
                          <a:spcPts val="1150"/>
                        </a:lnSpc>
                        <a:spcBef>
                          <a:spcPts val="110"/>
                        </a:spcBef>
                      </a:pPr>
                      <a:r>
                        <a:rPr sz="550" spc="114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"!fl</a:t>
                      </a:r>
                      <a:r>
                        <a:rPr sz="550" spc="-12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dor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 Without</a:t>
                      </a:r>
                      <a:endParaRPr sz="550">
                        <a:latin typeface="Arial"/>
                        <a:cs typeface="Arial"/>
                      </a:endParaRPr>
                    </a:p>
                    <a:p>
                      <a:pPr marL="27305">
                        <a:lnSpc>
                          <a:spcPts val="310"/>
                        </a:lnSpc>
                        <a:spcBef>
                          <a:spcPts val="345"/>
                        </a:spcBef>
                      </a:pPr>
                      <a:r>
                        <a:rPr sz="550" b="1" spc="25" dirty="0">
                          <a:solidFill>
                            <a:srgbClr val="797977"/>
                          </a:solidFill>
                          <a:latin typeface="Times New Roman"/>
                          <a:cs typeface="Times New Roman"/>
                        </a:rPr>
                        <a:t>•Get</a:t>
                      </a:r>
                      <a:r>
                        <a:rPr sz="550" b="1" spc="-60" dirty="0">
                          <a:solidFill>
                            <a:srgbClr val="797977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450" b="1" spc="-5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OU1</a:t>
                      </a:r>
                      <a:endParaRPr sz="450">
                        <a:latin typeface="Arial"/>
                        <a:cs typeface="Arial"/>
                      </a:endParaRPr>
                    </a:p>
                    <a:p>
                      <a:pPr marL="29209">
                        <a:lnSpc>
                          <a:spcPts val="1855"/>
                        </a:lnSpc>
                        <a:tabLst>
                          <a:tab pos="3745865" algn="l"/>
                          <a:tab pos="5614670" algn="l"/>
                        </a:tabLst>
                      </a:pPr>
                      <a:r>
                        <a:rPr sz="825" b="1" spc="22" baseline="45454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them </a:t>
                      </a:r>
                      <a:r>
                        <a:rPr sz="825" b="1" spc="-7" baseline="45454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tc     </a:t>
                      </a:r>
                      <a:r>
                        <a:rPr sz="825" b="1" spc="157" baseline="45454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700" b="1" spc="35" dirty="0">
                          <a:solidFill>
                            <a:srgbClr val="111C3B"/>
                          </a:solidFill>
                          <a:latin typeface="Arial"/>
                          <a:cs typeface="Arial"/>
                        </a:rPr>
                        <a:t>'In</a:t>
                      </a:r>
                      <a:r>
                        <a:rPr sz="5700" b="1" spc="-75" dirty="0">
                          <a:solidFill>
                            <a:srgbClr val="111C3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800" b="1" spc="-575" dirty="0">
                          <a:solidFill>
                            <a:srgbClr val="111C3B"/>
                          </a:solidFill>
                          <a:latin typeface="Arial"/>
                          <a:cs typeface="Arial"/>
                        </a:rPr>
                        <a:t>Good	</a:t>
                      </a:r>
                      <a:r>
                        <a:rPr sz="5250" b="1" spc="-210" dirty="0">
                          <a:solidFill>
                            <a:srgbClr val="111C3B"/>
                          </a:solidFill>
                          <a:latin typeface="Arial"/>
                          <a:cs typeface="Arial"/>
                        </a:rPr>
                        <a:t>p1r1t	</a:t>
                      </a:r>
                      <a:r>
                        <a:rPr sz="5250" spc="-85" dirty="0">
                          <a:solidFill>
                            <a:srgbClr val="111C3B"/>
                          </a:solidFill>
                          <a:latin typeface="Arial"/>
                          <a:cs typeface="Arial"/>
                        </a:rPr>
                        <a:t>'</a:t>
                      </a:r>
                      <a:endParaRPr sz="5250">
                        <a:latin typeface="Arial"/>
                        <a:cs typeface="Arial"/>
                      </a:endParaRPr>
                    </a:p>
                    <a:p>
                      <a:pPr marL="31750">
                        <a:lnSpc>
                          <a:spcPts val="250"/>
                        </a:lnSpc>
                      </a:pPr>
                      <a:r>
                        <a:rPr sz="600" b="1" spc="-30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Bobbie</a:t>
                      </a:r>
                      <a:r>
                        <a:rPr sz="600" b="1" spc="-50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550" spc="-20" dirty="0">
                          <a:solidFill>
                            <a:srgbClr val="797977"/>
                          </a:solidFill>
                          <a:latin typeface="Times New Roman"/>
                          <a:cs typeface="Times New Roman"/>
                        </a:rPr>
                        <a:t>I</a:t>
                      </a: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6513830">
                        <a:lnSpc>
                          <a:spcPts val="555"/>
                        </a:lnSpc>
                      </a:pPr>
                      <a:r>
                        <a:rPr sz="55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she</a:t>
                      </a:r>
                      <a:endParaRPr sz="550">
                        <a:latin typeface="Arial"/>
                        <a:cs typeface="Arial"/>
                      </a:endParaRPr>
                    </a:p>
                    <a:p>
                      <a:pPr marL="26034">
                        <a:lnSpc>
                          <a:spcPts val="655"/>
                        </a:lnSpc>
                        <a:spcBef>
                          <a:spcPts val="35"/>
                        </a:spcBef>
                      </a:pPr>
                      <a:r>
                        <a:rPr sz="550" b="1" spc="-3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"'He</a:t>
                      </a:r>
                      <a:r>
                        <a:rPr sz="550" b="1" spc="-7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50" b="1" spc="-3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cou</a:t>
                      </a:r>
                      <a:endParaRPr sz="550">
                        <a:latin typeface="Arial"/>
                        <a:cs typeface="Arial"/>
                      </a:endParaRPr>
                    </a:p>
                    <a:p>
                      <a:pPr marL="26670" indent="2540">
                        <a:lnSpc>
                          <a:spcPts val="655"/>
                        </a:lnSpc>
                      </a:pPr>
                      <a:r>
                        <a:rPr sz="550" b="1" spc="2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what</a:t>
                      </a:r>
                      <a:r>
                        <a:rPr sz="550" b="1" spc="-5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550" b="1" spc="25" dirty="0">
                          <a:solidFill>
                            <a:srgbClr val="797977"/>
                          </a:solidFill>
                          <a:latin typeface="Times New Roman"/>
                          <a:cs typeface="Times New Roman"/>
                        </a:rPr>
                        <a:t>co</a:t>
                      </a: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2667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550" spc="1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Instead,</a:t>
                      </a:r>
                      <a:endParaRPr sz="550">
                        <a:latin typeface="Arial"/>
                        <a:cs typeface="Arial"/>
                      </a:endParaRPr>
                    </a:p>
                    <a:p>
                      <a:pPr marL="24765">
                        <a:lnSpc>
                          <a:spcPct val="100000"/>
                        </a:lnSpc>
                        <a:spcBef>
                          <a:spcPts val="5"/>
                        </a:spcBef>
                        <a:tabLst>
                          <a:tab pos="6517640" algn="l"/>
                        </a:tabLst>
                      </a:pPr>
                      <a:r>
                        <a:rPr sz="550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LeSabre	</a:t>
                      </a:r>
                      <a:r>
                        <a:rPr sz="825" baseline="25252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ey</a:t>
                      </a:r>
                      <a:endParaRPr sz="825" baseline="25252">
                        <a:latin typeface="Arial"/>
                        <a:cs typeface="Arial"/>
                      </a:endParaRPr>
                    </a:p>
                    <a:p>
                      <a:pPr marL="28575">
                        <a:lnSpc>
                          <a:spcPct val="100000"/>
                        </a:lnSpc>
                        <a:spcBef>
                          <a:spcPts val="440"/>
                        </a:spcBef>
                        <a:tabLst>
                          <a:tab pos="1334770" algn="l"/>
                          <a:tab pos="1668145" algn="l"/>
                          <a:tab pos="2200910" algn="l"/>
                          <a:tab pos="2573020" algn="l"/>
                        </a:tabLst>
                      </a:pPr>
                      <a:r>
                        <a:rPr sz="500" b="1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For</a:t>
                      </a:r>
                      <a:r>
                        <a:rPr sz="500" b="1" spc="3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00" b="1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the	</a:t>
                      </a:r>
                      <a:r>
                        <a:rPr sz="500" spc="-5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....</a:t>
                      </a:r>
                      <a:r>
                        <a:rPr sz="500" spc="-4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00" spc="-5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,	</a:t>
                      </a:r>
                      <a:r>
                        <a:rPr sz="500" spc="-4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_	</a:t>
                      </a:r>
                      <a:r>
                        <a:rPr sz="500" spc="-25" dirty="0">
                          <a:solidFill>
                            <a:srgbClr val="A1A1A1"/>
                          </a:solidFill>
                          <a:latin typeface="Arial"/>
                          <a:cs typeface="Arial"/>
                        </a:rPr>
                        <a:t>..	</a:t>
                      </a:r>
                      <a:r>
                        <a:rPr sz="500" spc="-70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_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39623">
                      <a:solidFill>
                        <a:srgbClr val="000000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208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42672">
                      <a:solidFill>
                        <a:srgbClr val="030303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7940" marR="245745" indent="-2540">
                        <a:lnSpc>
                          <a:spcPts val="650"/>
                        </a:lnSpc>
                        <a:spcBef>
                          <a:spcPts val="150"/>
                        </a:spcBef>
                      </a:pPr>
                      <a:r>
                        <a:rPr sz="550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Tampa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police </a:t>
                      </a:r>
                      <a:r>
                        <a:rPr sz="550" spc="-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SWAT </a:t>
                      </a:r>
                      <a:r>
                        <a:rPr sz="550" spc="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sn</a:t>
                      </a:r>
                      <a:r>
                        <a:rPr sz="550" spc="5" dirty="0">
                          <a:solidFill>
                            <a:srgbClr val="A1A1A1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pers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ftred </a:t>
                      </a:r>
                      <a:r>
                        <a:rPr sz="550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three </a:t>
                      </a:r>
                      <a:r>
                        <a:rPr sz="550" spc="1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shots </a:t>
                      </a:r>
                      <a:r>
                        <a:rPr sz="550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Tuesday </a:t>
                      </a:r>
                      <a:r>
                        <a:rPr sz="550" spc="3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night, </a:t>
                      </a:r>
                      <a:r>
                        <a:rPr sz="550" spc="3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hitting </a:t>
                      </a:r>
                      <a:r>
                        <a:rPr sz="550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550" spc="-5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iles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twice </a:t>
                      </a:r>
                      <a:r>
                        <a:rPr sz="550" dirty="0">
                          <a:solidFill>
                            <a:srgbClr val="A1A1A1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55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n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the </a:t>
                      </a:r>
                      <a:r>
                        <a:rPr sz="550" spc="1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head </a:t>
                      </a:r>
                      <a:r>
                        <a:rPr sz="550" spc="2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and  </a:t>
                      </a:r>
                      <a:r>
                        <a:rPr sz="550" spc="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grazing </a:t>
                      </a:r>
                      <a:r>
                        <a:rPr sz="500" spc="2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Soley </a:t>
                      </a:r>
                      <a:r>
                        <a:rPr sz="550" spc="2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with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sz="550" spc="3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third </a:t>
                      </a:r>
                      <a:r>
                        <a:rPr sz="550" spc="15" dirty="0">
                          <a:solidFill>
                            <a:srgbClr val="797977"/>
                          </a:solidFill>
                          <a:latin typeface="Times New Roman"/>
                          <a:cs typeface="Times New Roman"/>
                        </a:rPr>
                        <a:t>bullet </a:t>
                      </a:r>
                      <a:r>
                        <a:rPr sz="550" spc="1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In </a:t>
                      </a:r>
                      <a:r>
                        <a:rPr sz="550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the </a:t>
                      </a:r>
                      <a:r>
                        <a:rPr sz="55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cnest </a:t>
                      </a:r>
                      <a:r>
                        <a:rPr sz="550" spc="2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sz="550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 arm</a:t>
                      </a:r>
                      <a:r>
                        <a:rPr sz="550" spc="20" dirty="0">
                          <a:solidFill>
                            <a:srgbClr val="A1A1A1"/>
                          </a:solidFill>
                          <a:latin typeface="Arial"/>
                          <a:cs typeface="Arial"/>
                        </a:rPr>
                        <a:t>.</a:t>
                      </a:r>
                      <a:endParaRPr sz="550">
                        <a:latin typeface="Arial"/>
                        <a:cs typeface="Arial"/>
                      </a:endParaRPr>
                    </a:p>
                    <a:p>
                      <a:pPr marL="28575" marR="257175" indent="-1905">
                        <a:lnSpc>
                          <a:spcPts val="650"/>
                        </a:lnSpc>
                        <a:spcBef>
                          <a:spcPts val="520"/>
                        </a:spcBef>
                      </a:pPr>
                      <a:r>
                        <a:rPr sz="550" spc="2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"He </a:t>
                      </a:r>
                      <a:r>
                        <a:rPr sz="550" spc="2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had </a:t>
                      </a:r>
                      <a:r>
                        <a:rPr sz="550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the gun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po,nted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to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my </a:t>
                      </a:r>
                      <a:r>
                        <a:rPr sz="550" spc="1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stomach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the whole time</a:t>
                      </a:r>
                      <a:r>
                        <a:rPr sz="550" spc="10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,· </a:t>
                      </a:r>
                      <a:r>
                        <a:rPr sz="500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Soley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said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Thursday, </a:t>
                      </a:r>
                      <a:r>
                        <a:rPr sz="550" spc="2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moments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after 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being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released </a:t>
                      </a:r>
                      <a:r>
                        <a:rPr sz="550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from </a:t>
                      </a:r>
                      <a:r>
                        <a:rPr sz="550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Tampa General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50" spc="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Hospital.</a:t>
                      </a:r>
                      <a:endParaRPr sz="550">
                        <a:latin typeface="Arial"/>
                        <a:cs typeface="Arial"/>
                      </a:endParaRPr>
                    </a:p>
                    <a:p>
                      <a:pPr marL="25400" marR="222885" indent="-635">
                        <a:lnSpc>
                          <a:spcPts val="650"/>
                        </a:lnSpc>
                        <a:spcBef>
                          <a:spcPts val="495"/>
                        </a:spcBef>
                      </a:pPr>
                      <a:r>
                        <a:rPr sz="550" spc="-3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TWo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days </a:t>
                      </a:r>
                      <a:r>
                        <a:rPr sz="550" spc="3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alter </a:t>
                      </a:r>
                      <a:r>
                        <a:rPr sz="550" spc="3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the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standofr, </a:t>
                      </a:r>
                      <a:r>
                        <a:rPr sz="550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Soley </a:t>
                      </a:r>
                      <a:r>
                        <a:rPr sz="550" spc="-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sa</a:t>
                      </a:r>
                      <a:r>
                        <a:rPr sz="550" spc="-10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550" spc="-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sz="550" spc="2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she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wonders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why </a:t>
                      </a:r>
                      <a:r>
                        <a:rPr sz="500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police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didn't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act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sooner,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shoot</a:t>
                      </a:r>
                      <a:r>
                        <a:rPr sz="550" spc="15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g </a:t>
                      </a:r>
                      <a:r>
                        <a:rPr sz="550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Miles 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before he </a:t>
                      </a:r>
                      <a:r>
                        <a:rPr sz="550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had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sz="550" spc="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cnance </a:t>
                      </a:r>
                      <a:r>
                        <a:rPr sz="550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take her</a:t>
                      </a:r>
                      <a:r>
                        <a:rPr sz="550" spc="-8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50" spc="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hostage</a:t>
                      </a:r>
                      <a:r>
                        <a:rPr sz="550" spc="5" dirty="0">
                          <a:solidFill>
                            <a:srgbClr val="A1A1A1"/>
                          </a:solidFill>
                          <a:latin typeface="Arial"/>
                          <a:cs typeface="Arial"/>
                        </a:rPr>
                        <a:t>.</a:t>
                      </a:r>
                      <a:endParaRPr sz="550">
                        <a:latin typeface="Arial"/>
                        <a:cs typeface="Arial"/>
                      </a:endParaRPr>
                    </a:p>
                    <a:p>
                      <a:pPr marL="26670">
                        <a:lnSpc>
                          <a:spcPts val="655"/>
                        </a:lnSpc>
                        <a:spcBef>
                          <a:spcPts val="465"/>
                        </a:spcBef>
                      </a:pPr>
                      <a:r>
                        <a:rPr sz="550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"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It </a:t>
                      </a:r>
                      <a:r>
                        <a:rPr sz="550" spc="4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dldn\ </a:t>
                      </a:r>
                      <a:r>
                        <a:rPr sz="550" spc="1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have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to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go </a:t>
                      </a:r>
                      <a:r>
                        <a:rPr sz="550" spc="3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this </a:t>
                      </a:r>
                      <a:r>
                        <a:rPr sz="550" spc="8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far; </a:t>
                      </a:r>
                      <a:r>
                        <a:rPr sz="55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she </a:t>
                      </a:r>
                      <a:r>
                        <a:rPr sz="550" spc="-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sa</a:t>
                      </a:r>
                      <a:r>
                        <a:rPr sz="550" spc="-10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550" spc="-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d. </a:t>
                      </a:r>
                      <a:r>
                        <a:rPr sz="550" spc="-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"I  </a:t>
                      </a:r>
                      <a:r>
                        <a:rPr sz="550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th </a:t>
                      </a:r>
                      <a:r>
                        <a:rPr sz="550" spc="-5" dirty="0">
                          <a:solidFill>
                            <a:srgbClr val="A1A1A1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550" spc="-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nk </a:t>
                      </a:r>
                      <a:r>
                        <a:rPr sz="550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they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could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have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stopped </a:t>
                      </a:r>
                      <a:r>
                        <a:rPr sz="550" spc="2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this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guy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before </a:t>
                      </a:r>
                      <a:r>
                        <a:rPr sz="550" spc="2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he</a:t>
                      </a:r>
                      <a:r>
                        <a:rPr sz="550" spc="-5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50" b="1" spc="20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got</a:t>
                      </a: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23495" marR="222885" indent="5080">
                        <a:lnSpc>
                          <a:spcPct val="41500"/>
                        </a:lnSpc>
                        <a:spcBef>
                          <a:spcPts val="375"/>
                        </a:spcBef>
                      </a:pPr>
                      <a:r>
                        <a:rPr sz="550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to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where </a:t>
                      </a:r>
                      <a:r>
                        <a:rPr sz="550" spc="2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other </a:t>
                      </a:r>
                      <a:r>
                        <a:rPr sz="500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people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were</a:t>
                      </a:r>
                      <a:r>
                        <a:rPr sz="550" spc="5" dirty="0">
                          <a:solidFill>
                            <a:srgbClr val="A1A1A1"/>
                          </a:solidFill>
                          <a:latin typeface="Arial"/>
                          <a:cs typeface="Arial"/>
                        </a:rPr>
                        <a:t>." </a:t>
                      </a:r>
                      <a:r>
                        <a:rPr sz="500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Soley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said police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could have </a:t>
                      </a:r>
                      <a:r>
                        <a:rPr sz="50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set </a:t>
                      </a:r>
                      <a:r>
                        <a:rPr sz="550" spc="1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up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road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block or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even shot </a:t>
                      </a:r>
                      <a:r>
                        <a:rPr sz="550" spc="-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Miles  In  </a:t>
                      </a:r>
                      <a:r>
                        <a:rPr sz="550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the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leg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when </a:t>
                      </a:r>
                      <a:r>
                        <a:rPr sz="550" spc="3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they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saw </a:t>
                      </a:r>
                      <a:r>
                        <a:rPr sz="55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him  </a:t>
                      </a:r>
                      <a:r>
                        <a:rPr sz="450" b="1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get   </a:t>
                      </a:r>
                      <a:r>
                        <a:rPr sz="550" spc="-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out  </a:t>
                      </a:r>
                      <a:r>
                        <a:rPr sz="900" spc="-120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or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his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car </a:t>
                      </a:r>
                      <a:r>
                        <a:rPr sz="550" spc="3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with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550" spc="-9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50" spc="2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gun.</a:t>
                      </a:r>
                      <a:endParaRPr sz="550">
                        <a:latin typeface="Arial"/>
                        <a:cs typeface="Arial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600" spc="-45" dirty="0">
                          <a:solidFill>
                            <a:srgbClr val="797977"/>
                          </a:solidFill>
                          <a:latin typeface="Times New Roman"/>
                          <a:cs typeface="Times New Roman"/>
                        </a:rPr>
                        <a:t>PoUce </a:t>
                      </a:r>
                      <a:r>
                        <a:rPr sz="550" spc="-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spokeswoma,n </a:t>
                      </a:r>
                      <a:r>
                        <a:rPr sz="550" spc="1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Laura </a:t>
                      </a:r>
                      <a:r>
                        <a:rPr sz="550" spc="-2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McEln&gt;y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said </a:t>
                      </a:r>
                      <a:r>
                        <a:rPr sz="600" spc="-35" dirty="0">
                          <a:solidFill>
                            <a:srgbClr val="797977"/>
                          </a:solidFill>
                          <a:latin typeface="Times New Roman"/>
                          <a:cs typeface="Times New Roman"/>
                        </a:rPr>
                        <a:t>It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wasn't </a:t>
                      </a:r>
                      <a:r>
                        <a:rPr sz="550" spc="2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that</a:t>
                      </a:r>
                      <a:r>
                        <a:rPr sz="550" spc="20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50" spc="1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simple</a:t>
                      </a:r>
                      <a:r>
                        <a:rPr sz="550" spc="10" dirty="0">
                          <a:solidFill>
                            <a:srgbClr val="A1A1A1"/>
                          </a:solidFill>
                          <a:latin typeface="Arial"/>
                          <a:cs typeface="Arial"/>
                        </a:rPr>
                        <a:t>.</a:t>
                      </a:r>
                      <a:endParaRPr sz="550">
                        <a:latin typeface="Arial"/>
                        <a:cs typeface="Arial"/>
                      </a:endParaRPr>
                    </a:p>
                    <a:p>
                      <a:pPr marL="26670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550" spc="5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" </a:t>
                      </a:r>
                      <a:r>
                        <a:rPr sz="550" spc="-4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We 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only </a:t>
                      </a:r>
                      <a:r>
                        <a:rPr sz="550" spc="2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use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deacly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force as </a:t>
                      </a:r>
                      <a:r>
                        <a:rPr sz="550" spc="2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an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absolutely </a:t>
                      </a:r>
                      <a:r>
                        <a:rPr sz="600" spc="10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last </a:t>
                      </a:r>
                      <a:r>
                        <a:rPr sz="600" spc="1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resort</a:t>
                      </a:r>
                      <a:r>
                        <a:rPr sz="600" spc="15" dirty="0">
                          <a:solidFill>
                            <a:srgbClr val="908E8E"/>
                          </a:solidFill>
                          <a:latin typeface="Times New Roman"/>
                          <a:cs typeface="Times New Roman"/>
                        </a:rPr>
                        <a:t>." </a:t>
                      </a:r>
                      <a:r>
                        <a:rPr sz="550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McElroy </a:t>
                      </a:r>
                      <a:r>
                        <a:rPr sz="550" spc="-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said</a:t>
                      </a:r>
                      <a:r>
                        <a:rPr sz="550" spc="-10" dirty="0">
                          <a:solidFill>
                            <a:srgbClr val="A1A1A1"/>
                          </a:solidFill>
                          <a:latin typeface="Arial"/>
                          <a:cs typeface="Arial"/>
                        </a:rPr>
                        <a:t>. </a:t>
                      </a:r>
                      <a:r>
                        <a:rPr sz="550" spc="-5" dirty="0">
                          <a:solidFill>
                            <a:srgbClr val="A1A1A1"/>
                          </a:solidFill>
                          <a:latin typeface="Arial"/>
                          <a:cs typeface="Arial"/>
                        </a:rPr>
                        <a:t>" </a:t>
                      </a:r>
                      <a:r>
                        <a:rPr sz="550" spc="-4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Wh </a:t>
                      </a:r>
                      <a:r>
                        <a:rPr sz="550" spc="2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en </a:t>
                      </a:r>
                      <a:r>
                        <a:rPr sz="550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we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were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50" spc="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following</a:t>
                      </a:r>
                      <a:endParaRPr sz="550">
                        <a:latin typeface="Arial"/>
                        <a:cs typeface="Arial"/>
                      </a:endParaRPr>
                    </a:p>
                    <a:p>
                      <a:pPr marL="29209">
                        <a:lnSpc>
                          <a:spcPct val="100000"/>
                        </a:lnSpc>
                      </a:pPr>
                      <a:r>
                        <a:rPr sz="500" b="1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the  </a:t>
                      </a:r>
                      <a:r>
                        <a:rPr sz="500" b="1" spc="2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vehkie</a:t>
                      </a:r>
                      <a:r>
                        <a:rPr sz="500" b="1" spc="25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, </a:t>
                      </a:r>
                      <a:r>
                        <a:rPr sz="500" b="1" spc="2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we </a:t>
                      </a:r>
                      <a:r>
                        <a:rPr sz="500" b="1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cldn</a:t>
                      </a:r>
                      <a:r>
                        <a:rPr sz="500" b="1" spc="10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'</a:t>
                      </a:r>
                      <a:r>
                        <a:rPr sz="500" b="1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 </a:t>
                      </a:r>
                      <a:r>
                        <a:rPr sz="500" b="1" spc="3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have </a:t>
                      </a:r>
                      <a:r>
                        <a:rPr sz="500" b="1" spc="2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any </a:t>
                      </a:r>
                      <a:r>
                        <a:rPr sz="500" b="1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confirmat </a:t>
                      </a:r>
                      <a:r>
                        <a:rPr sz="500" b="1" spc="15" dirty="0">
                          <a:solidFill>
                            <a:srgbClr val="A1A1A1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500" b="1" spc="1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on </a:t>
                      </a:r>
                      <a:r>
                        <a:rPr sz="450" b="1" i="1" spc="15" dirty="0">
                          <a:solidFill>
                            <a:srgbClr val="797977"/>
                          </a:solidFill>
                          <a:latin typeface="Times New Roman"/>
                          <a:cs typeface="Times New Roman"/>
                        </a:rPr>
                        <a:t>of  </a:t>
                      </a:r>
                      <a:r>
                        <a:rPr sz="500" b="1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who </a:t>
                      </a:r>
                      <a:r>
                        <a:rPr sz="500" b="1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was </a:t>
                      </a:r>
                      <a:r>
                        <a:rPr sz="500" b="1" spc="2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In </a:t>
                      </a:r>
                      <a:r>
                        <a:rPr sz="500" b="1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the  </a:t>
                      </a:r>
                      <a:r>
                        <a:rPr sz="500" b="1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vehide</a:t>
                      </a:r>
                      <a:r>
                        <a:rPr sz="500" b="1" spc="3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00" b="1" spc="-10" dirty="0">
                          <a:solidFill>
                            <a:srgbClr val="A1A1A1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500" b="1" spc="-1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·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19050" marB="0">
                    <a:lnR w="50292">
                      <a:solidFill>
                        <a:srgbClr val="3F3F4B"/>
                      </a:solidFill>
                      <a:prstDash val="solid"/>
                    </a:lnR>
                    <a:lnB w="396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3675">
                        <a:lnSpc>
                          <a:spcPts val="535"/>
                        </a:lnSpc>
                      </a:pPr>
                      <a:r>
                        <a:rPr sz="500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Soley </a:t>
                      </a:r>
                      <a:r>
                        <a:rPr sz="500" spc="1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did </a:t>
                      </a:r>
                      <a:r>
                        <a:rPr sz="550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what </a:t>
                      </a:r>
                      <a:r>
                        <a:rPr sz="550" b="1" spc="-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she </a:t>
                      </a:r>
                      <a:r>
                        <a:rPr sz="550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cou</a:t>
                      </a:r>
                      <a:r>
                        <a:rPr sz="550" spc="-5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550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to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calm the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agitated </a:t>
                      </a:r>
                      <a:r>
                        <a:rPr sz="550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550" spc="-5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il</a:t>
                      </a:r>
                      <a:r>
                        <a:rPr sz="550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es</a:t>
                      </a:r>
                      <a:r>
                        <a:rPr sz="550" spc="-5" dirty="0">
                          <a:solidFill>
                            <a:srgbClr val="A1A1A1"/>
                          </a:solidFill>
                          <a:latin typeface="Arial"/>
                          <a:cs typeface="Arial"/>
                        </a:rPr>
                        <a:t>.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They excnanged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names, and </a:t>
                      </a:r>
                      <a:r>
                        <a:rPr sz="550" spc="10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50" b="1" spc="-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she</a:t>
                      </a:r>
                      <a:endParaRPr sz="550">
                        <a:latin typeface="Arial"/>
                        <a:cs typeface="Arial"/>
                      </a:endParaRPr>
                    </a:p>
                    <a:p>
                      <a:pPr marL="192405">
                        <a:lnSpc>
                          <a:spcPts val="690"/>
                        </a:lnSpc>
                      </a:pPr>
                      <a:r>
                        <a:rPr sz="500" b="1" spc="-2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ma </a:t>
                      </a:r>
                      <a:r>
                        <a:rPr sz="500" b="1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inta</a:t>
                      </a:r>
                      <a:r>
                        <a:rPr sz="500" b="1" spc="20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500" b="1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ed eye </a:t>
                      </a:r>
                      <a:r>
                        <a:rPr sz="600" b="1" spc="-30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c:ontaa.  </a:t>
                      </a:r>
                      <a:r>
                        <a:rPr sz="550" b="1" spc="-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w</a:t>
                      </a:r>
                      <a:r>
                        <a:rPr sz="550" b="1" spc="-5" dirty="0">
                          <a:solidFill>
                            <a:srgbClr val="A1A1A1"/>
                          </a:solidFill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550" b="1" spc="-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th  </a:t>
                      </a:r>
                      <a:r>
                        <a:rPr sz="500" b="1" spc="2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him </a:t>
                      </a:r>
                      <a:r>
                        <a:rPr sz="500" b="1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every </a:t>
                      </a:r>
                      <a:r>
                        <a:rPr sz="500" b="1" spc="3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time </a:t>
                      </a:r>
                      <a:r>
                        <a:rPr sz="500" b="1" spc="3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he </a:t>
                      </a:r>
                      <a:r>
                        <a:rPr sz="500" b="1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spoke to </a:t>
                      </a:r>
                      <a:r>
                        <a:rPr sz="500" b="1" spc="2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her, she</a:t>
                      </a:r>
                      <a:r>
                        <a:rPr sz="500" b="1" spc="-7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00" b="1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said</a:t>
                      </a:r>
                      <a:r>
                        <a:rPr sz="500" b="1" spc="-5" dirty="0">
                          <a:solidFill>
                            <a:srgbClr val="A1A1A1"/>
                          </a:solidFill>
                          <a:latin typeface="Arial"/>
                          <a:cs typeface="Arial"/>
                        </a:rPr>
                        <a:t>.</a:t>
                      </a:r>
                      <a:endParaRPr sz="500">
                        <a:latin typeface="Arial"/>
                        <a:cs typeface="Arial"/>
                      </a:endParaRPr>
                    </a:p>
                    <a:p>
                      <a:pPr marL="193675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500" spc="2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Soley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said </a:t>
                      </a:r>
                      <a:r>
                        <a:rPr sz="550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Miles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told </a:t>
                      </a:r>
                      <a:r>
                        <a:rPr sz="550" spc="2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her </a:t>
                      </a:r>
                      <a:r>
                        <a:rPr sz="550" spc="2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he </a:t>
                      </a:r>
                      <a:r>
                        <a:rPr sz="550" spc="1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used </a:t>
                      </a:r>
                      <a:r>
                        <a:rPr sz="600" dirty="0">
                          <a:solidFill>
                            <a:srgbClr val="797977"/>
                          </a:solidFill>
                          <a:latin typeface="Times New Roman"/>
                          <a:cs typeface="Times New Roman"/>
                        </a:rPr>
                        <a:t>crack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axa </a:t>
                      </a:r>
                      <a:r>
                        <a:rPr sz="550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lne,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sz="550" spc="2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he'd </a:t>
                      </a:r>
                      <a:r>
                        <a:rPr sz="550" spc="-5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k1Ked </a:t>
                      </a:r>
                      <a:r>
                        <a:rPr sz="550" spc="-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two   </a:t>
                      </a:r>
                      <a:r>
                        <a:rPr sz="500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people </a:t>
                      </a:r>
                      <a:r>
                        <a:rPr sz="450" spc="10" dirty="0">
                          <a:solidFill>
                            <a:srgbClr val="908E8E"/>
                          </a:solidFill>
                          <a:latin typeface="Times New Roman"/>
                          <a:cs typeface="Times New Roman"/>
                        </a:rPr>
                        <a:t>in  </a:t>
                      </a:r>
                      <a:r>
                        <a:rPr sz="550" spc="-2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)acksonv</a:t>
                      </a:r>
                      <a:r>
                        <a:rPr sz="550" spc="-25" dirty="0">
                          <a:solidFill>
                            <a:srgbClr val="A1A1A1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550" spc="-2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lle</a:t>
                      </a:r>
                      <a:r>
                        <a:rPr sz="550" spc="-10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50" spc="-45" dirty="0">
                          <a:solidFill>
                            <a:srgbClr val="A1A1A1"/>
                          </a:solidFill>
                          <a:latin typeface="Arial"/>
                          <a:cs typeface="Arial"/>
                        </a:rPr>
                        <a:t>.</a:t>
                      </a:r>
                      <a:endParaRPr sz="550">
                        <a:latin typeface="Arial"/>
                        <a:cs typeface="Arial"/>
                      </a:endParaRPr>
                    </a:p>
                    <a:p>
                      <a:pPr marL="193040">
                        <a:lnSpc>
                          <a:spcPts val="655"/>
                        </a:lnSpc>
                        <a:spcBef>
                          <a:spcPts val="455"/>
                        </a:spcBef>
                      </a:pPr>
                      <a:r>
                        <a:rPr sz="550" spc="-5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"If    </a:t>
                      </a:r>
                      <a:r>
                        <a:rPr sz="550" spc="-9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he    </a:t>
                      </a:r>
                      <a:r>
                        <a:rPr sz="55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lolled </a:t>
                      </a:r>
                      <a:r>
                        <a:rPr sz="550" spc="2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two </a:t>
                      </a:r>
                      <a:r>
                        <a:rPr sz="550" b="1" spc="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people, </a:t>
                      </a:r>
                      <a:r>
                        <a:rPr sz="550" spc="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I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knew </a:t>
                      </a:r>
                      <a:r>
                        <a:rPr sz="550" spc="2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he </a:t>
                      </a:r>
                      <a:r>
                        <a:rPr sz="550" spc="-1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moght </a:t>
                      </a:r>
                      <a:r>
                        <a:rPr sz="550" spc="-9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k1N   </a:t>
                      </a:r>
                      <a:r>
                        <a:rPr sz="550" spc="-1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me      </a:t>
                      </a:r>
                      <a:r>
                        <a:rPr sz="550" spc="-45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;   </a:t>
                      </a:r>
                      <a:r>
                        <a:rPr sz="55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she </a:t>
                      </a:r>
                      <a:r>
                        <a:rPr sz="550" spc="-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said</a:t>
                      </a:r>
                      <a:r>
                        <a:rPr sz="550" spc="-10" dirty="0">
                          <a:solidFill>
                            <a:srgbClr val="A1A1A1"/>
                          </a:solidFill>
                          <a:latin typeface="Arial"/>
                          <a:cs typeface="Arial"/>
                        </a:rPr>
                        <a:t>. </a:t>
                      </a:r>
                      <a:r>
                        <a:rPr sz="550" spc="-5" dirty="0">
                          <a:solidFill>
                            <a:srgbClr val="A1A1A1"/>
                          </a:solidFill>
                          <a:latin typeface="Arial"/>
                          <a:cs typeface="Arial"/>
                        </a:rPr>
                        <a:t>" </a:t>
                      </a:r>
                      <a:r>
                        <a:rPr sz="550" spc="-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I  Just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kept tel</a:t>
                      </a:r>
                      <a:r>
                        <a:rPr sz="550" spc="10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hn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g </a:t>
                      </a:r>
                      <a:r>
                        <a:rPr sz="550" spc="3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him, </a:t>
                      </a:r>
                      <a:r>
                        <a:rPr sz="550" spc="25" dirty="0">
                          <a:solidFill>
                            <a:srgbClr val="A1A1A1"/>
                          </a:solidFill>
                          <a:latin typeface="Arial"/>
                          <a:cs typeface="Arial"/>
                        </a:rPr>
                        <a:t>"</a:t>
                      </a:r>
                      <a:r>
                        <a:rPr sz="550" spc="2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I </a:t>
                      </a:r>
                      <a:r>
                        <a:rPr sz="550" spc="30" dirty="0">
                          <a:solidFill>
                            <a:srgbClr val="797977"/>
                          </a:solidFill>
                          <a:latin typeface="Times New Roman"/>
                          <a:cs typeface="Times New Roman"/>
                        </a:rPr>
                        <a:t>got</a:t>
                      </a:r>
                      <a:r>
                        <a:rPr sz="550" spc="150" dirty="0">
                          <a:solidFill>
                            <a:srgbClr val="797977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550" spc="3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two</a:t>
                      </a:r>
                      <a:endParaRPr sz="550">
                        <a:latin typeface="Arial"/>
                        <a:cs typeface="Arial"/>
                      </a:endParaRPr>
                    </a:p>
                    <a:p>
                      <a:pPr marL="195580">
                        <a:lnSpc>
                          <a:spcPts val="655"/>
                        </a:lnSpc>
                      </a:pPr>
                      <a:r>
                        <a:rPr sz="550" spc="1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klds.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I </a:t>
                      </a:r>
                      <a:r>
                        <a:rPr sz="550" b="1" spc="1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got </a:t>
                      </a:r>
                      <a:r>
                        <a:rPr sz="550" spc="2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two </a:t>
                      </a:r>
                      <a:r>
                        <a:rPr sz="550" spc="15" dirty="0">
                          <a:solidFill>
                            <a:srgbClr val="797977"/>
                          </a:solidFill>
                          <a:latin typeface="Times New Roman"/>
                          <a:cs typeface="Times New Roman"/>
                        </a:rPr>
                        <a:t>luds</a:t>
                      </a:r>
                      <a:r>
                        <a:rPr sz="550" spc="15" dirty="0">
                          <a:solidFill>
                            <a:srgbClr val="A1A1A1"/>
                          </a:solidFill>
                          <a:latin typeface="Times New Roman"/>
                          <a:cs typeface="Times New Roman"/>
                        </a:rPr>
                        <a:t>. </a:t>
                      </a:r>
                      <a:r>
                        <a:rPr sz="550" spc="1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They</a:t>
                      </a:r>
                      <a:r>
                        <a:rPr sz="550" spc="10" dirty="0">
                          <a:solidFill>
                            <a:srgbClr val="A1A1A1"/>
                          </a:solidFill>
                          <a:latin typeface="Arial"/>
                          <a:cs typeface="Arial"/>
                        </a:rPr>
                        <a:t>'</a:t>
                      </a:r>
                      <a:r>
                        <a:rPr sz="550" spc="1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re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watcning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50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me</a:t>
                      </a:r>
                      <a:r>
                        <a:rPr sz="550" spc="20" dirty="0">
                          <a:solidFill>
                            <a:srgbClr val="A1A1A1"/>
                          </a:solidFill>
                          <a:latin typeface="Arial"/>
                          <a:cs typeface="Arial"/>
                        </a:rPr>
                        <a:t>.·</a:t>
                      </a:r>
                      <a:r>
                        <a:rPr sz="550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·</a:t>
                      </a:r>
                      <a:endParaRPr sz="550">
                        <a:latin typeface="Arial"/>
                        <a:cs typeface="Arial"/>
                      </a:endParaRPr>
                    </a:p>
                    <a:p>
                      <a:pPr marL="194945" marR="207645" indent="-4445">
                        <a:lnSpc>
                          <a:spcPts val="650"/>
                        </a:lnSpc>
                        <a:spcBef>
                          <a:spcPts val="520"/>
                        </a:spcBef>
                      </a:pPr>
                      <a:r>
                        <a:rPr sz="550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Miles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told </a:t>
                      </a:r>
                      <a:r>
                        <a:rPr sz="550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police </a:t>
                      </a:r>
                      <a:r>
                        <a:rPr sz="550" spc="2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he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wanted to </a:t>
                      </a:r>
                      <a:r>
                        <a:rPr sz="50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spe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k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sz="550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th </a:t>
                      </a:r>
                      <a:r>
                        <a:rPr sz="550" spc="-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Hut </a:t>
                      </a:r>
                      <a:r>
                        <a:rPr sz="550" spc="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cn</a:t>
                      </a:r>
                      <a:r>
                        <a:rPr sz="550" spc="5" dirty="0">
                          <a:solidFill>
                            <a:srgbClr val="A1A1A1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550" spc="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nson</a:t>
                      </a:r>
                      <a:r>
                        <a:rPr sz="550" spc="5" dirty="0">
                          <a:solidFill>
                            <a:srgbClr val="A1A1A1"/>
                          </a:solidFill>
                          <a:latin typeface="Arial"/>
                          <a:cs typeface="Arial"/>
                        </a:rPr>
                        <a:t>. </a:t>
                      </a:r>
                      <a:r>
                        <a:rPr sz="550" spc="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He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also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wanted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 cigarette </a:t>
                      </a:r>
                      <a:r>
                        <a:rPr sz="550" spc="2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something  to</a:t>
                      </a:r>
                      <a:r>
                        <a:rPr sz="550" spc="-6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550" spc="10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ri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nk</a:t>
                      </a:r>
                      <a:r>
                        <a:rPr sz="550" spc="10" dirty="0">
                          <a:solidFill>
                            <a:srgbClr val="A1A1A1"/>
                          </a:solidFill>
                          <a:latin typeface="Arial"/>
                          <a:cs typeface="Arial"/>
                        </a:rPr>
                        <a:t>.</a:t>
                      </a:r>
                      <a:endParaRPr sz="550">
                        <a:latin typeface="Arial"/>
                        <a:cs typeface="Arial"/>
                      </a:endParaRPr>
                    </a:p>
                    <a:p>
                      <a:pPr marL="193040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550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"He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was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like, </a:t>
                      </a:r>
                      <a:r>
                        <a:rPr sz="550" spc="2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"Hurry </a:t>
                      </a:r>
                      <a:r>
                        <a:rPr sz="550" spc="2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upl </a:t>
                      </a:r>
                      <a:r>
                        <a:rPr sz="550" spc="10" dirty="0">
                          <a:solidFill>
                            <a:srgbClr val="4F4F54"/>
                          </a:solidFill>
                          <a:latin typeface="Arial"/>
                          <a:cs typeface="Arial"/>
                        </a:rPr>
                        <a:t>l </a:t>
                      </a:r>
                      <a:r>
                        <a:rPr sz="550" spc="1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need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sz="550" spc="2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dgarene. </a:t>
                      </a:r>
                      <a:r>
                        <a:rPr sz="550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I'm </a:t>
                      </a:r>
                      <a:r>
                        <a:rPr sz="550" spc="3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nervous;• </a:t>
                      </a:r>
                      <a:r>
                        <a:rPr sz="500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Soley</a:t>
                      </a:r>
                      <a:r>
                        <a:rPr sz="500" spc="4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50" spc="-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said</a:t>
                      </a:r>
                      <a:r>
                        <a:rPr sz="550" spc="-10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.</a:t>
                      </a:r>
                      <a:endParaRPr sz="550">
                        <a:latin typeface="Arial"/>
                        <a:cs typeface="Arial"/>
                      </a:endParaRPr>
                    </a:p>
                    <a:p>
                      <a:pPr marL="196215">
                        <a:lnSpc>
                          <a:spcPts val="1025"/>
                        </a:lnSpc>
                        <a:spcBef>
                          <a:spcPts val="140"/>
                        </a:spcBef>
                      </a:pPr>
                      <a:r>
                        <a:rPr sz="550" spc="-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At </a:t>
                      </a:r>
                      <a:r>
                        <a:rPr sz="550" spc="20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ftrst, </a:t>
                      </a:r>
                      <a:r>
                        <a:rPr sz="550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police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gave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sz="550" spc="15" dirty="0">
                          <a:solidFill>
                            <a:srgbClr val="A1A1A1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m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ogaren </a:t>
                      </a:r>
                      <a:r>
                        <a:rPr sz="550" spc="-2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550" spc="-25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,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already </a:t>
                      </a:r>
                      <a:r>
                        <a:rPr sz="550" spc="4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lit, </a:t>
                      </a:r>
                      <a:r>
                        <a:rPr sz="500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Soley </a:t>
                      </a:r>
                      <a:r>
                        <a:rPr sz="550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said</a:t>
                      </a:r>
                      <a:r>
                        <a:rPr sz="550" spc="-5" dirty="0">
                          <a:solidFill>
                            <a:srgbClr val="A1A1A1"/>
                          </a:solidFill>
                          <a:latin typeface="Arial"/>
                          <a:cs typeface="Arial"/>
                        </a:rPr>
                        <a:t>.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Then, </a:t>
                      </a:r>
                      <a:r>
                        <a:rPr sz="550" spc="3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they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offered </a:t>
                      </a:r>
                      <a:r>
                        <a:rPr sz="550" spc="-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550" spc="-15" dirty="0">
                          <a:solidFill>
                            <a:srgbClr val="A1A1A1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550" spc="-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les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sz="500" spc="2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pack</a:t>
                      </a:r>
                      <a:r>
                        <a:rPr sz="500" spc="-3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30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or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3040" indent="-2540">
                        <a:lnSpc>
                          <a:spcPts val="605"/>
                        </a:lnSpc>
                      </a:pP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Manboro </a:t>
                      </a:r>
                      <a:r>
                        <a:rPr sz="550" spc="5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Ligh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ts, </a:t>
                      </a:r>
                      <a:r>
                        <a:rPr sz="550" spc="2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with </a:t>
                      </a:r>
                      <a:r>
                        <a:rPr sz="550" spc="-15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Just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sz="550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rew </a:t>
                      </a:r>
                      <a:r>
                        <a:rPr sz="550" spc="2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ogarenes </a:t>
                      </a:r>
                      <a:r>
                        <a:rPr sz="550" spc="2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left, </a:t>
                      </a:r>
                      <a:r>
                        <a:rPr sz="550" spc="2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and two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bottles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or </a:t>
                      </a:r>
                      <a:r>
                        <a:rPr sz="550" dirty="0">
                          <a:solidFill>
                            <a:srgbClr val="797977"/>
                          </a:solidFill>
                          <a:latin typeface="Times New Roman"/>
                          <a:cs typeface="Times New Roman"/>
                        </a:rPr>
                        <a:t>COca-Olla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ror </a:t>
                      </a:r>
                      <a:r>
                        <a:rPr sz="550" spc="2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both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or them</a:t>
                      </a:r>
                      <a:r>
                        <a:rPr sz="550" spc="-8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50" dirty="0">
                          <a:solidFill>
                            <a:srgbClr val="A1A1A1"/>
                          </a:solidFill>
                          <a:latin typeface="Arial"/>
                          <a:cs typeface="Arial"/>
                        </a:rPr>
                        <a:t>.</a:t>
                      </a:r>
                      <a:endParaRPr sz="550">
                        <a:latin typeface="Arial"/>
                        <a:cs typeface="Arial"/>
                      </a:endParaRPr>
                    </a:p>
                    <a:p>
                      <a:pPr marL="193040" marR="224154">
                        <a:lnSpc>
                          <a:spcPts val="650"/>
                        </a:lnSpc>
                        <a:spcBef>
                          <a:spcPts val="520"/>
                        </a:spcBef>
                      </a:pPr>
                      <a:r>
                        <a:rPr sz="55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"I </a:t>
                      </a:r>
                      <a:r>
                        <a:rPr sz="550" spc="2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might </a:t>
                      </a:r>
                      <a:r>
                        <a:rPr sz="550" spc="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as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we</a:t>
                      </a:r>
                      <a:r>
                        <a:rPr sz="550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ll </a:t>
                      </a:r>
                      <a:r>
                        <a:rPr sz="550" spc="1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smoke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one, </a:t>
                      </a:r>
                      <a:r>
                        <a:rPr sz="550" spc="1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too, </a:t>
                      </a:r>
                      <a:r>
                        <a:rPr sz="550" spc="-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w h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you</a:t>
                      </a:r>
                      <a:r>
                        <a:rPr sz="550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; </a:t>
                      </a:r>
                      <a:r>
                        <a:rPr sz="50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Soley </a:t>
                      </a:r>
                      <a:r>
                        <a:rPr sz="550" spc="1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told </a:t>
                      </a:r>
                      <a:r>
                        <a:rPr sz="550" spc="3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him,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even </a:t>
                      </a:r>
                      <a:r>
                        <a:rPr sz="550" spc="1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though </a:t>
                      </a:r>
                      <a:r>
                        <a:rPr sz="550" spc="1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she </a:t>
                      </a:r>
                      <a:r>
                        <a:rPr sz="550" spc="3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doesn't </a:t>
                      </a:r>
                      <a:r>
                        <a:rPr sz="550" spc="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smoke</a:t>
                      </a:r>
                      <a:r>
                        <a:rPr sz="550" spc="5" dirty="0">
                          <a:solidFill>
                            <a:srgbClr val="A1A1A1"/>
                          </a:solidFill>
                          <a:latin typeface="Arial"/>
                          <a:cs typeface="Arial"/>
                        </a:rPr>
                        <a:t>. 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She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took </a:t>
                      </a:r>
                      <a:r>
                        <a:rPr sz="550" spc="18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50" spc="-85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550" spc="-8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1es</a:t>
                      </a:r>
                      <a:r>
                        <a:rPr sz="550" spc="-85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·  </a:t>
                      </a:r>
                      <a:r>
                        <a:rPr sz="550" spc="-25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sz="550" spc="-2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 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cigarette </a:t>
                      </a:r>
                      <a:r>
                        <a:rPr sz="550" spc="1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to </a:t>
                      </a:r>
                      <a:r>
                        <a:rPr sz="550" spc="1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light </a:t>
                      </a:r>
                      <a:r>
                        <a:rPr sz="550" spc="2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her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own</a:t>
                      </a:r>
                      <a:r>
                        <a:rPr sz="550" spc="15" dirty="0">
                          <a:solidFill>
                            <a:srgbClr val="908E8E"/>
                          </a:solidFill>
                          <a:latin typeface="Arial"/>
                          <a:cs typeface="Arial"/>
                        </a:rPr>
                        <a:t>. </a:t>
                      </a:r>
                      <a:r>
                        <a:rPr sz="50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As </a:t>
                      </a:r>
                      <a:r>
                        <a:rPr sz="550" spc="15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the </a:t>
                      </a:r>
                      <a:r>
                        <a:rPr sz="550" spc="2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two </a:t>
                      </a:r>
                      <a:r>
                        <a:rPr sz="550" spc="20" dirty="0">
                          <a:solidFill>
                            <a:srgbClr val="797977"/>
                          </a:solidFill>
                          <a:latin typeface="Times New Roman"/>
                          <a:cs typeface="Times New Roman"/>
                        </a:rPr>
                        <a:t>got </a:t>
                      </a:r>
                      <a:r>
                        <a:rPr sz="550" spc="1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down </a:t>
                      </a:r>
                      <a:r>
                        <a:rPr sz="550" spc="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to </a:t>
                      </a:r>
                      <a:r>
                        <a:rPr sz="550" spc="15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their </a:t>
                      </a:r>
                      <a:r>
                        <a:rPr sz="600" spc="10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last </a:t>
                      </a:r>
                      <a:r>
                        <a:rPr sz="550" spc="25" dirty="0">
                          <a:solidFill>
                            <a:srgbClr val="6B6969"/>
                          </a:solidFill>
                          <a:latin typeface="Times New Roman"/>
                          <a:cs typeface="Times New Roman"/>
                        </a:rPr>
                        <a:t>drag</a:t>
                      </a:r>
                      <a:r>
                        <a:rPr sz="550" spc="25" dirty="0">
                          <a:solidFill>
                            <a:srgbClr val="908E8E"/>
                          </a:solidFill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sz="55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she </a:t>
                      </a:r>
                      <a:r>
                        <a:rPr sz="550" spc="80" dirty="0">
                          <a:solidFill>
                            <a:srgbClr val="6B696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50" spc="-30" dirty="0">
                          <a:solidFill>
                            <a:srgbClr val="797977"/>
                          </a:solidFill>
                          <a:latin typeface="Arial"/>
                          <a:cs typeface="Arial"/>
                        </a:rPr>
                        <a:t>reah.zed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50292">
                      <a:solidFill>
                        <a:srgbClr val="3F3F4B"/>
                      </a:solidFill>
                      <a:prstDash val="solid"/>
                    </a:lnL>
                    <a:lnR w="39623">
                      <a:solidFill>
                        <a:srgbClr val="000000"/>
                      </a:solidFill>
                      <a:prstDash val="solid"/>
                    </a:lnR>
                    <a:lnB w="396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21663"/>
            <a:ext cx="7729728" cy="57180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10143" y="5730240"/>
            <a:ext cx="1072896" cy="10728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05200" y="6832854"/>
            <a:ext cx="490855" cy="0"/>
          </a:xfrm>
          <a:custGeom>
            <a:avLst/>
            <a:gdLst/>
            <a:ahLst/>
            <a:cxnLst/>
            <a:rect l="l" t="t" r="r" b="b"/>
            <a:pathLst>
              <a:path w="490854">
                <a:moveTo>
                  <a:pt x="0" y="0"/>
                </a:moveTo>
                <a:lnTo>
                  <a:pt x="490727" y="0"/>
                </a:lnTo>
              </a:path>
            </a:pathLst>
          </a:custGeom>
          <a:ln w="42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450">
              <a:lnSpc>
                <a:spcPct val="100000"/>
              </a:lnSpc>
              <a:tabLst>
                <a:tab pos="2842260" algn="l"/>
              </a:tabLst>
            </a:pPr>
            <a:r>
              <a:rPr spc="105" dirty="0"/>
              <a:t>Manage</a:t>
            </a:r>
            <a:r>
              <a:rPr spc="480" dirty="0"/>
              <a:t> </a:t>
            </a:r>
            <a:r>
              <a:rPr spc="80" dirty="0"/>
              <a:t>the</a:t>
            </a:r>
            <a:r>
              <a:rPr dirty="0"/>
              <a:t>	</a:t>
            </a:r>
            <a:r>
              <a:rPr spc="60" dirty="0"/>
              <a:t>Message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02080"/>
            <a:ext cx="7863840" cy="54376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10143" y="5730240"/>
            <a:ext cx="1072896" cy="10728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05200" y="6832854"/>
            <a:ext cx="490855" cy="0"/>
          </a:xfrm>
          <a:custGeom>
            <a:avLst/>
            <a:gdLst/>
            <a:ahLst/>
            <a:cxnLst/>
            <a:rect l="l" t="t" r="r" b="b"/>
            <a:pathLst>
              <a:path w="490854">
                <a:moveTo>
                  <a:pt x="0" y="0"/>
                </a:moveTo>
                <a:lnTo>
                  <a:pt x="490727" y="0"/>
                </a:lnTo>
              </a:path>
            </a:pathLst>
          </a:custGeom>
          <a:ln w="42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78000" y="293623"/>
            <a:ext cx="5642610" cy="628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785" algn="l"/>
              </a:tabLst>
            </a:pPr>
            <a:r>
              <a:rPr sz="4000" spc="95" dirty="0">
                <a:solidFill>
                  <a:srgbClr val="214470"/>
                </a:solidFill>
              </a:rPr>
              <a:t>Manage</a:t>
            </a:r>
            <a:r>
              <a:rPr sz="4000" spc="515" dirty="0">
                <a:solidFill>
                  <a:srgbClr val="214470"/>
                </a:solidFill>
              </a:rPr>
              <a:t> </a:t>
            </a:r>
            <a:r>
              <a:rPr sz="4000" spc="145" dirty="0">
                <a:solidFill>
                  <a:srgbClr val="214470"/>
                </a:solidFill>
              </a:rPr>
              <a:t>Your</a:t>
            </a:r>
            <a:r>
              <a:rPr sz="4000" spc="505" dirty="0">
                <a:solidFill>
                  <a:srgbClr val="214470"/>
                </a:solidFill>
              </a:rPr>
              <a:t> </a:t>
            </a:r>
            <a:r>
              <a:rPr sz="4000" spc="25" dirty="0">
                <a:solidFill>
                  <a:srgbClr val="214470"/>
                </a:solidFill>
              </a:rPr>
              <a:t>Mes</a:t>
            </a:r>
            <a:r>
              <a:rPr sz="4000" dirty="0">
                <a:solidFill>
                  <a:srgbClr val="214470"/>
                </a:solidFill>
              </a:rPr>
              <a:t>	</a:t>
            </a:r>
            <a:r>
              <a:rPr sz="4000" spc="65" dirty="0">
                <a:solidFill>
                  <a:srgbClr val="214470"/>
                </a:solidFill>
              </a:rPr>
              <a:t>age</a:t>
            </a:r>
            <a:endParaRPr sz="4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84960"/>
            <a:ext cx="6559296" cy="52547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05200" y="6832854"/>
            <a:ext cx="490855" cy="0"/>
          </a:xfrm>
          <a:custGeom>
            <a:avLst/>
            <a:gdLst/>
            <a:ahLst/>
            <a:cxnLst/>
            <a:rect l="l" t="t" r="r" b="b"/>
            <a:pathLst>
              <a:path w="490854">
                <a:moveTo>
                  <a:pt x="0" y="0"/>
                </a:moveTo>
                <a:lnTo>
                  <a:pt x="490727" y="0"/>
                </a:lnTo>
              </a:path>
            </a:pathLst>
          </a:custGeom>
          <a:ln w="42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3112" y="461009"/>
            <a:ext cx="2056130" cy="636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50" spc="195" dirty="0">
                <a:solidFill>
                  <a:srgbClr val="214470"/>
                </a:solidFill>
                <a:latin typeface="Arial"/>
                <a:cs typeface="Arial"/>
              </a:rPr>
              <a:t>Building</a:t>
            </a:r>
            <a:endParaRPr sz="40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67101" y="461009"/>
            <a:ext cx="3933825" cy="636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50" spc="285" dirty="0">
                <a:solidFill>
                  <a:srgbClr val="214470"/>
                </a:solidFill>
                <a:latin typeface="Arial"/>
                <a:cs typeface="Arial"/>
              </a:rPr>
              <a:t>upport </a:t>
            </a:r>
            <a:r>
              <a:rPr sz="4050" spc="229" dirty="0">
                <a:solidFill>
                  <a:srgbClr val="214470"/>
                </a:solidFill>
                <a:latin typeface="Arial"/>
                <a:cs typeface="Arial"/>
              </a:rPr>
              <a:t>for</a:t>
            </a:r>
            <a:r>
              <a:rPr sz="4050" spc="495" dirty="0">
                <a:solidFill>
                  <a:srgbClr val="214470"/>
                </a:solidFill>
                <a:latin typeface="Arial"/>
                <a:cs typeface="Arial"/>
              </a:rPr>
              <a:t> </a:t>
            </a:r>
            <a:r>
              <a:rPr sz="4050" spc="50" dirty="0">
                <a:solidFill>
                  <a:srgbClr val="214470"/>
                </a:solidFill>
                <a:latin typeface="Arial"/>
                <a:cs typeface="Arial"/>
              </a:rPr>
              <a:t>Polic</a:t>
            </a:r>
            <a:endParaRPr sz="405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065543" y="461009"/>
            <a:ext cx="1848485" cy="636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50" spc="190" dirty="0">
                <a:solidFill>
                  <a:srgbClr val="214470"/>
                </a:solidFill>
              </a:rPr>
              <a:t>Activity</a:t>
            </a:r>
            <a:endParaRPr sz="405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39" y="1170432"/>
            <a:ext cx="5774436" cy="44759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5447" y="1234440"/>
            <a:ext cx="5596128" cy="42976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6397" y="1215389"/>
            <a:ext cx="5634355" cy="4335780"/>
          </a:xfrm>
          <a:custGeom>
            <a:avLst/>
            <a:gdLst/>
            <a:ahLst/>
            <a:cxnLst/>
            <a:rect l="l" t="t" r="r" b="b"/>
            <a:pathLst>
              <a:path w="5634355" h="4335780">
                <a:moveTo>
                  <a:pt x="0" y="4335780"/>
                </a:moveTo>
                <a:lnTo>
                  <a:pt x="5634228" y="4335780"/>
                </a:lnTo>
                <a:lnTo>
                  <a:pt x="5634228" y="0"/>
                </a:lnTo>
                <a:lnTo>
                  <a:pt x="0" y="0"/>
                </a:lnTo>
                <a:lnTo>
                  <a:pt x="0" y="433578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10867" y="294106"/>
            <a:ext cx="5761482" cy="4549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0791" y="1261872"/>
            <a:ext cx="5481828" cy="41102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4800" y="1325880"/>
            <a:ext cx="5303520" cy="39319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5750" y="1306830"/>
            <a:ext cx="5341620" cy="3970020"/>
          </a:xfrm>
          <a:custGeom>
            <a:avLst/>
            <a:gdLst/>
            <a:ahLst/>
            <a:cxnLst/>
            <a:rect l="l" t="t" r="r" b="b"/>
            <a:pathLst>
              <a:path w="5341620" h="3970020">
                <a:moveTo>
                  <a:pt x="0" y="3970020"/>
                </a:moveTo>
                <a:lnTo>
                  <a:pt x="5341620" y="3970020"/>
                </a:lnTo>
                <a:lnTo>
                  <a:pt x="5341620" y="0"/>
                </a:lnTo>
                <a:lnTo>
                  <a:pt x="0" y="0"/>
                </a:lnTo>
                <a:lnTo>
                  <a:pt x="0" y="397002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937884" y="1436496"/>
            <a:ext cx="2557145" cy="3744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5" dirty="0">
                <a:latin typeface="Lucida Sans Unicode"/>
                <a:cs typeface="Lucida Sans Unicode"/>
              </a:rPr>
              <a:t>Controversy</a:t>
            </a:r>
            <a:endParaRPr sz="2400">
              <a:latin typeface="Lucida Sans Unicode"/>
              <a:cs typeface="Lucida Sans Unicode"/>
            </a:endParaRPr>
          </a:p>
          <a:p>
            <a:pPr marL="12700" marR="564515">
              <a:lnSpc>
                <a:spcPct val="100000"/>
              </a:lnSpc>
              <a:spcBef>
                <a:spcPts val="2880"/>
              </a:spcBef>
            </a:pPr>
            <a:r>
              <a:rPr sz="2400" spc="-5" dirty="0">
                <a:latin typeface="Lucida Sans Unicode"/>
                <a:cs typeface="Lucida Sans Unicode"/>
              </a:rPr>
              <a:t>Timing is  Everything</a:t>
            </a:r>
            <a:endParaRPr sz="2400">
              <a:latin typeface="Lucida Sans Unicode"/>
              <a:cs typeface="Lucida Sans Unicode"/>
            </a:endParaRPr>
          </a:p>
          <a:p>
            <a:pPr marL="12700" marR="5080">
              <a:lnSpc>
                <a:spcPct val="100000"/>
              </a:lnSpc>
              <a:spcBef>
                <a:spcPts val="2875"/>
              </a:spcBef>
            </a:pPr>
            <a:r>
              <a:rPr sz="2400" dirty="0">
                <a:latin typeface="Lucida Sans Unicode"/>
                <a:cs typeface="Lucida Sans Unicode"/>
              </a:rPr>
              <a:t>Good Video –  Even </a:t>
            </a:r>
            <a:r>
              <a:rPr sz="2400" spc="-5" dirty="0">
                <a:latin typeface="Lucida Sans Unicode"/>
                <a:cs typeface="Lucida Sans Unicode"/>
              </a:rPr>
              <a:t>if it </a:t>
            </a:r>
            <a:r>
              <a:rPr sz="2400" dirty="0">
                <a:latin typeface="Lucida Sans Unicode"/>
                <a:cs typeface="Lucida Sans Unicode"/>
              </a:rPr>
              <a:t>has  </a:t>
            </a:r>
            <a:r>
              <a:rPr sz="2400" spc="-5" dirty="0">
                <a:latin typeface="Lucida Sans Unicode"/>
                <a:cs typeface="Lucida Sans Unicode"/>
              </a:rPr>
              <a:t>Little </a:t>
            </a:r>
            <a:r>
              <a:rPr sz="2400" dirty="0">
                <a:latin typeface="Lucida Sans Unicode"/>
                <a:cs typeface="Lucida Sans Unicode"/>
              </a:rPr>
              <a:t>News</a:t>
            </a:r>
            <a:r>
              <a:rPr sz="2400" spc="-70" dirty="0">
                <a:latin typeface="Lucida Sans Unicode"/>
                <a:cs typeface="Lucida Sans Unicode"/>
              </a:rPr>
              <a:t> </a:t>
            </a:r>
            <a:r>
              <a:rPr sz="2400" spc="-5" dirty="0">
                <a:latin typeface="Lucida Sans Unicode"/>
                <a:cs typeface="Lucida Sans Unicode"/>
              </a:rPr>
              <a:t>Value</a:t>
            </a:r>
            <a:endParaRPr sz="24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875"/>
              </a:spcBef>
            </a:pPr>
            <a:r>
              <a:rPr sz="2400" dirty="0">
                <a:latin typeface="Lucida Sans Unicode"/>
                <a:cs typeface="Lucida Sans Unicode"/>
              </a:rPr>
              <a:t>Emotion</a:t>
            </a:r>
            <a:endParaRPr sz="24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220456" y="5943599"/>
            <a:ext cx="914400" cy="9143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639" y="595871"/>
            <a:ext cx="8539734" cy="4991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45991" y="1155191"/>
            <a:ext cx="4750308" cy="40187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00" y="1219200"/>
            <a:ext cx="4572000" cy="38404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90950" y="1200150"/>
            <a:ext cx="4610100" cy="3878579"/>
          </a:xfrm>
          <a:custGeom>
            <a:avLst/>
            <a:gdLst/>
            <a:ahLst/>
            <a:cxnLst/>
            <a:rect l="l" t="t" r="r" b="b"/>
            <a:pathLst>
              <a:path w="4610100" h="3878579">
                <a:moveTo>
                  <a:pt x="0" y="3878579"/>
                </a:moveTo>
                <a:lnTo>
                  <a:pt x="4610100" y="3878579"/>
                </a:lnTo>
                <a:lnTo>
                  <a:pt x="4610100" y="0"/>
                </a:lnTo>
                <a:lnTo>
                  <a:pt x="0" y="0"/>
                </a:lnTo>
                <a:lnTo>
                  <a:pt x="0" y="3878579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35940" y="1456309"/>
            <a:ext cx="7843520" cy="430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410" marR="5360670" algn="ctr">
              <a:lnSpc>
                <a:spcPct val="100000"/>
              </a:lnSpc>
            </a:pPr>
            <a:r>
              <a:rPr sz="1800" b="1" dirty="0">
                <a:latin typeface="Lucida Sans Unicode"/>
                <a:cs typeface="Lucida Sans Unicode"/>
              </a:rPr>
              <a:t>Elements that Make</a:t>
            </a:r>
            <a:r>
              <a:rPr sz="1800" b="1" spc="-145" dirty="0">
                <a:latin typeface="Lucida Sans Unicode"/>
                <a:cs typeface="Lucida Sans Unicode"/>
              </a:rPr>
              <a:t> </a:t>
            </a:r>
            <a:r>
              <a:rPr sz="1800" b="1" spc="-5" dirty="0">
                <a:latin typeface="Lucida Sans Unicode"/>
                <a:cs typeface="Lucida Sans Unicode"/>
              </a:rPr>
              <a:t>a  </a:t>
            </a:r>
            <a:r>
              <a:rPr sz="1800" b="1" spc="5" dirty="0">
                <a:latin typeface="Lucida Sans Unicode"/>
                <a:cs typeface="Lucida Sans Unicode"/>
              </a:rPr>
              <a:t>Story </a:t>
            </a:r>
            <a:r>
              <a:rPr sz="1800" b="1" dirty="0">
                <a:latin typeface="Lucida Sans Unicode"/>
                <a:cs typeface="Lucida Sans Unicode"/>
              </a:rPr>
              <a:t>Less </a:t>
            </a:r>
            <a:r>
              <a:rPr sz="1800" b="1" spc="5" dirty="0">
                <a:latin typeface="Lucida Sans Unicode"/>
                <a:cs typeface="Lucida Sans Unicode"/>
              </a:rPr>
              <a:t>News  </a:t>
            </a:r>
            <a:r>
              <a:rPr sz="1800" b="1" dirty="0">
                <a:latin typeface="Lucida Sans Unicode"/>
                <a:cs typeface="Lucida Sans Unicode"/>
              </a:rPr>
              <a:t>Worthy</a:t>
            </a:r>
            <a:endParaRPr sz="1800">
              <a:latin typeface="Lucida Sans Unicode"/>
              <a:cs typeface="Lucida Sans Unicode"/>
            </a:endParaRPr>
          </a:p>
          <a:p>
            <a:pPr marL="299085" indent="-286385">
              <a:lnSpc>
                <a:spcPct val="100000"/>
              </a:lnSpc>
              <a:spcBef>
                <a:spcPts val="216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latin typeface="Lucida Sans Unicode"/>
                <a:cs typeface="Lucida Sans Unicode"/>
              </a:rPr>
              <a:t>Share </a:t>
            </a:r>
            <a:r>
              <a:rPr sz="1800" spc="-5" dirty="0">
                <a:latin typeface="Lucida Sans Unicode"/>
                <a:cs typeface="Lucida Sans Unicode"/>
              </a:rPr>
              <a:t>with</a:t>
            </a:r>
            <a:r>
              <a:rPr sz="1800" spc="-85" dirty="0">
                <a:latin typeface="Lucida Sans Unicode"/>
                <a:cs typeface="Lucida Sans Unicode"/>
              </a:rPr>
              <a:t> </a:t>
            </a:r>
            <a:r>
              <a:rPr sz="1800" dirty="0">
                <a:latin typeface="Lucida Sans Unicode"/>
                <a:cs typeface="Lucida Sans Unicode"/>
              </a:rPr>
              <a:t>PIO</a:t>
            </a:r>
            <a:endParaRPr sz="1800">
              <a:latin typeface="Lucida Sans Unicode"/>
              <a:cs typeface="Lucida Sans Unicode"/>
            </a:endParaRPr>
          </a:p>
          <a:p>
            <a:pPr marL="299085" marR="5295900" indent="-286385">
              <a:lnSpc>
                <a:spcPct val="100000"/>
              </a:lnSpc>
              <a:spcBef>
                <a:spcPts val="216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Lucida Sans Unicode"/>
                <a:cs typeface="Lucida Sans Unicode"/>
              </a:rPr>
              <a:t>Shooting </a:t>
            </a:r>
            <a:r>
              <a:rPr sz="1800" dirty="0">
                <a:latin typeface="Lucida Sans Unicode"/>
                <a:cs typeface="Lucida Sans Unicode"/>
              </a:rPr>
              <a:t>Victim</a:t>
            </a:r>
            <a:r>
              <a:rPr sz="1800" spc="-45" dirty="0">
                <a:latin typeface="Lucida Sans Unicode"/>
                <a:cs typeface="Lucida Sans Unicode"/>
              </a:rPr>
              <a:t> </a:t>
            </a:r>
            <a:r>
              <a:rPr sz="1800" spc="-5" dirty="0">
                <a:latin typeface="Lucida Sans Unicode"/>
                <a:cs typeface="Lucida Sans Unicode"/>
              </a:rPr>
              <a:t>and  Suspects </a:t>
            </a:r>
            <a:r>
              <a:rPr sz="1800" dirty="0">
                <a:latin typeface="Lucida Sans Unicode"/>
                <a:cs typeface="Lucida Sans Unicode"/>
              </a:rPr>
              <a:t>have  </a:t>
            </a:r>
            <a:r>
              <a:rPr sz="1800" spc="-5" dirty="0">
                <a:latin typeface="Lucida Sans Unicode"/>
                <a:cs typeface="Lucida Sans Unicode"/>
              </a:rPr>
              <a:t>Extensive Criminal  Records</a:t>
            </a:r>
            <a:endParaRPr sz="1800">
              <a:latin typeface="Lucida Sans Unicode"/>
              <a:cs typeface="Lucida Sans Unicode"/>
            </a:endParaRPr>
          </a:p>
          <a:p>
            <a:pPr marL="299085" indent="-286385">
              <a:lnSpc>
                <a:spcPct val="100000"/>
              </a:lnSpc>
              <a:spcBef>
                <a:spcPts val="216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latin typeface="Lucida Sans Unicode"/>
                <a:cs typeface="Lucida Sans Unicode"/>
              </a:rPr>
              <a:t>Gang</a:t>
            </a:r>
            <a:r>
              <a:rPr sz="1800" spc="-65" dirty="0">
                <a:latin typeface="Lucida Sans Unicode"/>
                <a:cs typeface="Lucida Sans Unicode"/>
              </a:rPr>
              <a:t> </a:t>
            </a:r>
            <a:r>
              <a:rPr sz="1800" spc="-5" dirty="0">
                <a:latin typeface="Lucida Sans Unicode"/>
                <a:cs typeface="Lucida Sans Unicode"/>
              </a:rPr>
              <a:t>Members</a:t>
            </a:r>
            <a:endParaRPr sz="1800">
              <a:latin typeface="Lucida Sans Unicode"/>
              <a:cs typeface="Lucida Sans Unicode"/>
            </a:endParaRPr>
          </a:p>
          <a:p>
            <a:pPr marL="299085" indent="-286385">
              <a:lnSpc>
                <a:spcPct val="100000"/>
              </a:lnSpc>
              <a:spcBef>
                <a:spcPts val="216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Lucida Sans Unicode"/>
                <a:cs typeface="Lucida Sans Unicode"/>
              </a:rPr>
              <a:t>Domestic</a:t>
            </a:r>
            <a:endParaRPr sz="1800">
              <a:latin typeface="Lucida Sans Unicode"/>
              <a:cs typeface="Lucida Sans Unicode"/>
            </a:endParaRPr>
          </a:p>
          <a:p>
            <a:pPr marL="3744595">
              <a:lnSpc>
                <a:spcPct val="100000"/>
              </a:lnSpc>
              <a:spcBef>
                <a:spcPts val="990"/>
              </a:spcBef>
            </a:pPr>
            <a:r>
              <a:rPr sz="1800" dirty="0">
                <a:latin typeface="Lucida Sans Unicode"/>
                <a:cs typeface="Lucida Sans Unicode"/>
              </a:rPr>
              <a:t>“We </a:t>
            </a:r>
            <a:r>
              <a:rPr sz="1800" spc="-5" dirty="0">
                <a:latin typeface="Lucida Sans Unicode"/>
                <a:cs typeface="Lucida Sans Unicode"/>
              </a:rPr>
              <a:t>Believe </a:t>
            </a:r>
            <a:r>
              <a:rPr sz="1800" dirty="0">
                <a:latin typeface="Lucida Sans Unicode"/>
                <a:cs typeface="Lucida Sans Unicode"/>
              </a:rPr>
              <a:t>the </a:t>
            </a:r>
            <a:r>
              <a:rPr sz="1800" spc="-5" dirty="0">
                <a:latin typeface="Lucida Sans Unicode"/>
                <a:cs typeface="Lucida Sans Unicode"/>
              </a:rPr>
              <a:t>Victim </a:t>
            </a:r>
            <a:r>
              <a:rPr sz="1800" dirty="0">
                <a:latin typeface="Lucida Sans Unicode"/>
                <a:cs typeface="Lucida Sans Unicode"/>
              </a:rPr>
              <a:t>was</a:t>
            </a:r>
            <a:r>
              <a:rPr sz="1800" spc="20" dirty="0">
                <a:latin typeface="Lucida Sans Unicode"/>
                <a:cs typeface="Lucida Sans Unicode"/>
              </a:rPr>
              <a:t> </a:t>
            </a:r>
            <a:r>
              <a:rPr sz="1800" spc="-5" dirty="0">
                <a:latin typeface="Lucida Sans Unicode"/>
                <a:cs typeface="Lucida Sans Unicode"/>
              </a:rPr>
              <a:t>Targeted”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220456" y="5943599"/>
            <a:ext cx="914400" cy="9143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5668" y="1102105"/>
            <a:ext cx="7771765" cy="396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8605" algn="l"/>
              </a:tabLst>
            </a:pPr>
            <a:r>
              <a:rPr sz="1400" spc="15" dirty="0">
                <a:solidFill>
                  <a:srgbClr val="4F81BC"/>
                </a:solidFill>
                <a:latin typeface="Wingdings 3"/>
                <a:cs typeface="Wingdings 3"/>
              </a:rPr>
              <a:t></a:t>
            </a:r>
            <a:r>
              <a:rPr sz="1400" spc="15" dirty="0">
                <a:solidFill>
                  <a:srgbClr val="4F81BC"/>
                </a:solidFill>
                <a:latin typeface="Times New Roman"/>
                <a:cs typeface="Times New Roman"/>
              </a:rPr>
              <a:t>	</a:t>
            </a:r>
            <a:r>
              <a:rPr sz="2100" spc="-5" dirty="0">
                <a:latin typeface="Lucida Sans Unicode"/>
                <a:cs typeface="Lucida Sans Unicode"/>
              </a:rPr>
              <a:t>Your Department is Making Progress Reducing Crime,</a:t>
            </a:r>
            <a:r>
              <a:rPr sz="2100" spc="5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but</a:t>
            </a:r>
            <a:endParaRPr sz="21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1358138"/>
            <a:ext cx="6875145" cy="396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dirty="0">
                <a:latin typeface="Lucida Sans Unicode"/>
                <a:cs typeface="Lucida Sans Unicode"/>
              </a:rPr>
              <a:t>the </a:t>
            </a:r>
            <a:r>
              <a:rPr sz="2100" spc="-5" dirty="0">
                <a:latin typeface="Lucida Sans Unicode"/>
                <a:cs typeface="Lucida Sans Unicode"/>
              </a:rPr>
              <a:t>Media is </a:t>
            </a:r>
            <a:r>
              <a:rPr sz="2100" dirty="0">
                <a:latin typeface="Lucida Sans Unicode"/>
                <a:cs typeface="Lucida Sans Unicode"/>
              </a:rPr>
              <a:t>Calling </a:t>
            </a:r>
            <a:r>
              <a:rPr sz="2100" spc="-5" dirty="0">
                <a:latin typeface="Lucida Sans Unicode"/>
                <a:cs typeface="Lucida Sans Unicode"/>
              </a:rPr>
              <a:t>about Several Recent Homicides.</a:t>
            </a:r>
            <a:endParaRPr sz="21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5668" y="1972690"/>
            <a:ext cx="7808595" cy="396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8605" algn="l"/>
              </a:tabLst>
            </a:pPr>
            <a:r>
              <a:rPr sz="1400" spc="15" dirty="0">
                <a:solidFill>
                  <a:srgbClr val="4F81BC"/>
                </a:solidFill>
                <a:latin typeface="Wingdings 3"/>
                <a:cs typeface="Wingdings 3"/>
              </a:rPr>
              <a:t></a:t>
            </a:r>
            <a:r>
              <a:rPr sz="1400" spc="15" dirty="0">
                <a:solidFill>
                  <a:srgbClr val="4F81BC"/>
                </a:solidFill>
                <a:latin typeface="Times New Roman"/>
                <a:cs typeface="Times New Roman"/>
              </a:rPr>
              <a:t>	</a:t>
            </a:r>
            <a:r>
              <a:rPr sz="2100" spc="-5" dirty="0">
                <a:latin typeface="Lucida Sans Unicode"/>
                <a:cs typeface="Lucida Sans Unicode"/>
              </a:rPr>
              <a:t>You Launched </a:t>
            </a:r>
            <a:r>
              <a:rPr sz="2100" dirty="0">
                <a:latin typeface="Lucida Sans Unicode"/>
                <a:cs typeface="Lucida Sans Unicode"/>
              </a:rPr>
              <a:t>a </a:t>
            </a:r>
            <a:r>
              <a:rPr sz="2100" spc="-5" dirty="0">
                <a:latin typeface="Lucida Sans Unicode"/>
                <a:cs typeface="Lucida Sans Unicode"/>
              </a:rPr>
              <a:t>New Crime </a:t>
            </a:r>
            <a:r>
              <a:rPr sz="2100" dirty="0">
                <a:latin typeface="Lucida Sans Unicode"/>
                <a:cs typeface="Lucida Sans Unicode"/>
              </a:rPr>
              <a:t>Fighting </a:t>
            </a:r>
            <a:r>
              <a:rPr sz="2100" spc="-5" dirty="0">
                <a:latin typeface="Lucida Sans Unicode"/>
                <a:cs typeface="Lucida Sans Unicode"/>
              </a:rPr>
              <a:t>Technology </a:t>
            </a:r>
            <a:r>
              <a:rPr sz="2100" dirty="0">
                <a:latin typeface="Lucida Sans Unicode"/>
                <a:cs typeface="Lucida Sans Unicode"/>
              </a:rPr>
              <a:t>One</a:t>
            </a:r>
            <a:r>
              <a:rPr sz="2100" spc="-10" dirty="0">
                <a:latin typeface="Lucida Sans Unicode"/>
                <a:cs typeface="Lucida Sans Unicode"/>
              </a:rPr>
              <a:t> </a:t>
            </a:r>
            <a:r>
              <a:rPr sz="2100" spc="-5" dirty="0">
                <a:latin typeface="Lucida Sans Unicode"/>
                <a:cs typeface="Lucida Sans Unicode"/>
              </a:rPr>
              <a:t>Year</a:t>
            </a:r>
            <a:endParaRPr sz="21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2228722"/>
            <a:ext cx="539750" cy="396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dirty="0">
                <a:latin typeface="Lucida Sans Unicode"/>
                <a:cs typeface="Lucida Sans Unicode"/>
              </a:rPr>
              <a:t>Ago</a:t>
            </a:r>
            <a:endParaRPr sz="21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5668" y="2842895"/>
            <a:ext cx="7192645" cy="396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8605" algn="l"/>
              </a:tabLst>
            </a:pPr>
            <a:r>
              <a:rPr sz="1400" spc="15" dirty="0">
                <a:solidFill>
                  <a:srgbClr val="4F81BC"/>
                </a:solidFill>
                <a:latin typeface="Wingdings 3"/>
                <a:cs typeface="Wingdings 3"/>
              </a:rPr>
              <a:t></a:t>
            </a:r>
            <a:r>
              <a:rPr sz="1400" spc="15" dirty="0">
                <a:solidFill>
                  <a:srgbClr val="4F81BC"/>
                </a:solidFill>
                <a:latin typeface="Times New Roman"/>
                <a:cs typeface="Times New Roman"/>
              </a:rPr>
              <a:t>	</a:t>
            </a:r>
            <a:r>
              <a:rPr sz="2100" spc="-5" dirty="0">
                <a:latin typeface="Lucida Sans Unicode"/>
                <a:cs typeface="Lucida Sans Unicode"/>
              </a:rPr>
              <a:t>Your Officers </a:t>
            </a:r>
            <a:r>
              <a:rPr sz="2100" dirty="0">
                <a:latin typeface="Lucida Sans Unicode"/>
                <a:cs typeface="Lucida Sans Unicode"/>
              </a:rPr>
              <a:t>have had </a:t>
            </a:r>
            <a:r>
              <a:rPr sz="2100" spc="-5" dirty="0">
                <a:latin typeface="Lucida Sans Unicode"/>
                <a:cs typeface="Lucida Sans Unicode"/>
              </a:rPr>
              <a:t>Success </a:t>
            </a:r>
            <a:r>
              <a:rPr sz="2100" dirty="0">
                <a:latin typeface="Lucida Sans Unicode"/>
                <a:cs typeface="Lucida Sans Unicode"/>
              </a:rPr>
              <a:t>Quickly Solving a</a:t>
            </a:r>
            <a:r>
              <a:rPr sz="2100" spc="-65" dirty="0">
                <a:latin typeface="Lucida Sans Unicode"/>
                <a:cs typeface="Lucida Sans Unicode"/>
              </a:rPr>
              <a:t> </a:t>
            </a:r>
            <a:r>
              <a:rPr sz="2100" spc="-5" dirty="0">
                <a:latin typeface="Lucida Sans Unicode"/>
                <a:cs typeface="Lucida Sans Unicode"/>
              </a:rPr>
              <a:t>Few</a:t>
            </a:r>
            <a:endParaRPr sz="21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2004" y="3098927"/>
            <a:ext cx="6390640" cy="396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dirty="0">
                <a:latin typeface="Lucida Sans Unicode"/>
                <a:cs typeface="Lucida Sans Unicode"/>
              </a:rPr>
              <a:t>Cases </a:t>
            </a:r>
            <a:r>
              <a:rPr sz="2100" spc="-5" dirty="0">
                <a:latin typeface="Lucida Sans Unicode"/>
                <a:cs typeface="Lucida Sans Unicode"/>
              </a:rPr>
              <a:t>in the </a:t>
            </a:r>
            <a:r>
              <a:rPr sz="2100" dirty="0">
                <a:latin typeface="Lucida Sans Unicode"/>
                <a:cs typeface="Lucida Sans Unicode"/>
              </a:rPr>
              <a:t>Same Area </a:t>
            </a:r>
            <a:r>
              <a:rPr sz="2100" spc="-5" dirty="0">
                <a:latin typeface="Lucida Sans Unicode"/>
                <a:cs typeface="Lucida Sans Unicode"/>
              </a:rPr>
              <a:t>as the Recent</a:t>
            </a:r>
            <a:r>
              <a:rPr sz="2100" spc="-30" dirty="0">
                <a:latin typeface="Lucida Sans Unicode"/>
                <a:cs typeface="Lucida Sans Unicode"/>
              </a:rPr>
              <a:t> </a:t>
            </a:r>
            <a:r>
              <a:rPr sz="2100" spc="-5" dirty="0">
                <a:latin typeface="Lucida Sans Unicode"/>
                <a:cs typeface="Lucida Sans Unicode"/>
              </a:rPr>
              <a:t>Homicides.</a:t>
            </a:r>
            <a:endParaRPr sz="210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5668" y="3711829"/>
            <a:ext cx="7279005" cy="396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8605" algn="l"/>
              </a:tabLst>
            </a:pPr>
            <a:r>
              <a:rPr sz="1400" spc="15" dirty="0">
                <a:solidFill>
                  <a:srgbClr val="4F81BC"/>
                </a:solidFill>
                <a:latin typeface="Wingdings 3"/>
                <a:cs typeface="Wingdings 3"/>
              </a:rPr>
              <a:t></a:t>
            </a:r>
            <a:r>
              <a:rPr sz="1400" spc="15" dirty="0">
                <a:solidFill>
                  <a:srgbClr val="4F81BC"/>
                </a:solidFill>
                <a:latin typeface="Times New Roman"/>
                <a:cs typeface="Times New Roman"/>
              </a:rPr>
              <a:t>	</a:t>
            </a:r>
            <a:r>
              <a:rPr sz="2100" spc="-5" dirty="0">
                <a:latin typeface="Lucida Sans Unicode"/>
                <a:cs typeface="Lucida Sans Unicode"/>
              </a:rPr>
              <a:t>You Shared </a:t>
            </a:r>
            <a:r>
              <a:rPr sz="2100" dirty="0">
                <a:latin typeface="Lucida Sans Unicode"/>
                <a:cs typeface="Lucida Sans Unicode"/>
              </a:rPr>
              <a:t>the </a:t>
            </a:r>
            <a:r>
              <a:rPr sz="2100" spc="-5" dirty="0">
                <a:latin typeface="Lucida Sans Unicode"/>
                <a:cs typeface="Lucida Sans Unicode"/>
              </a:rPr>
              <a:t>Details </a:t>
            </a:r>
            <a:r>
              <a:rPr sz="2100" dirty="0">
                <a:latin typeface="Lucida Sans Unicode"/>
                <a:cs typeface="Lucida Sans Unicode"/>
              </a:rPr>
              <a:t>with Citizen Activists and</a:t>
            </a:r>
            <a:r>
              <a:rPr sz="2100" spc="-45" dirty="0">
                <a:latin typeface="Lucida Sans Unicode"/>
                <a:cs typeface="Lucida Sans Unicode"/>
              </a:rPr>
              <a:t> </a:t>
            </a:r>
            <a:r>
              <a:rPr sz="2100" spc="-5" dirty="0">
                <a:latin typeface="Lucida Sans Unicode"/>
                <a:cs typeface="Lucida Sans Unicode"/>
              </a:rPr>
              <a:t>They</a:t>
            </a:r>
            <a:endParaRPr sz="21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02004" y="3967860"/>
            <a:ext cx="2143125" cy="396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dirty="0">
                <a:latin typeface="Lucida Sans Unicode"/>
                <a:cs typeface="Lucida Sans Unicode"/>
              </a:rPr>
              <a:t>were</a:t>
            </a:r>
            <a:r>
              <a:rPr sz="2100" spc="-70" dirty="0">
                <a:latin typeface="Lucida Sans Unicode"/>
                <a:cs typeface="Lucida Sans Unicode"/>
              </a:rPr>
              <a:t> </a:t>
            </a:r>
            <a:r>
              <a:rPr sz="2100" spc="-10" dirty="0">
                <a:latin typeface="Lucida Sans Unicode"/>
                <a:cs typeface="Lucida Sans Unicode"/>
              </a:rPr>
              <a:t>Impressed.</a:t>
            </a:r>
            <a:endParaRPr sz="21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5668" y="4582032"/>
            <a:ext cx="7550784" cy="396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8605" algn="l"/>
              </a:tabLst>
            </a:pPr>
            <a:r>
              <a:rPr sz="1400" spc="15" dirty="0">
                <a:solidFill>
                  <a:srgbClr val="4F81BC"/>
                </a:solidFill>
                <a:latin typeface="Wingdings 3"/>
                <a:cs typeface="Wingdings 3"/>
              </a:rPr>
              <a:t></a:t>
            </a:r>
            <a:r>
              <a:rPr sz="1400" spc="15" dirty="0">
                <a:solidFill>
                  <a:srgbClr val="4F81BC"/>
                </a:solidFill>
                <a:latin typeface="Times New Roman"/>
                <a:cs typeface="Times New Roman"/>
              </a:rPr>
              <a:t>	</a:t>
            </a:r>
            <a:r>
              <a:rPr sz="2100" spc="-5" dirty="0">
                <a:latin typeface="Lucida Sans Unicode"/>
                <a:cs typeface="Lucida Sans Unicode"/>
              </a:rPr>
              <a:t>Detectives </a:t>
            </a:r>
            <a:r>
              <a:rPr sz="2100" dirty="0">
                <a:latin typeface="Lucida Sans Unicode"/>
                <a:cs typeface="Lucida Sans Unicode"/>
              </a:rPr>
              <a:t>have Build a </a:t>
            </a:r>
            <a:r>
              <a:rPr sz="2100" spc="-5" dirty="0">
                <a:latin typeface="Lucida Sans Unicode"/>
                <a:cs typeface="Lucida Sans Unicode"/>
              </a:rPr>
              <a:t>Strong Rapport </a:t>
            </a:r>
            <a:r>
              <a:rPr sz="2100" dirty="0">
                <a:latin typeface="Lucida Sans Unicode"/>
                <a:cs typeface="Lucida Sans Unicode"/>
              </a:rPr>
              <a:t>with the</a:t>
            </a:r>
            <a:r>
              <a:rPr sz="2100" spc="65" dirty="0">
                <a:latin typeface="Lucida Sans Unicode"/>
                <a:cs typeface="Lucida Sans Unicode"/>
              </a:rPr>
              <a:t> </a:t>
            </a:r>
            <a:r>
              <a:rPr sz="2100" spc="-5" dirty="0">
                <a:latin typeface="Lucida Sans Unicode"/>
                <a:cs typeface="Lucida Sans Unicode"/>
              </a:rPr>
              <a:t>Victims’</a:t>
            </a:r>
            <a:endParaRPr sz="21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5668" y="4838445"/>
            <a:ext cx="7179309" cy="10109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8605">
              <a:lnSpc>
                <a:spcPct val="100000"/>
              </a:lnSpc>
            </a:pPr>
            <a:r>
              <a:rPr sz="2100" spc="-5" dirty="0">
                <a:latin typeface="Lucida Sans Unicode"/>
                <a:cs typeface="Lucida Sans Unicode"/>
              </a:rPr>
              <a:t>Family Members </a:t>
            </a:r>
            <a:r>
              <a:rPr sz="2100" dirty="0">
                <a:latin typeface="Lucida Sans Unicode"/>
                <a:cs typeface="Lucida Sans Unicode"/>
              </a:rPr>
              <a:t>which have Helped the</a:t>
            </a:r>
            <a:r>
              <a:rPr sz="2100" spc="-30" dirty="0">
                <a:latin typeface="Lucida Sans Unicode"/>
                <a:cs typeface="Lucida Sans Unicode"/>
              </a:rPr>
              <a:t> </a:t>
            </a:r>
            <a:r>
              <a:rPr sz="2100" spc="-5" dirty="0">
                <a:latin typeface="Lucida Sans Unicode"/>
                <a:cs typeface="Lucida Sans Unicode"/>
              </a:rPr>
              <a:t>Cases.</a:t>
            </a:r>
            <a:endParaRPr sz="21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315"/>
              </a:spcBef>
              <a:tabLst>
                <a:tab pos="268605" algn="l"/>
              </a:tabLst>
            </a:pPr>
            <a:r>
              <a:rPr sz="1400" spc="15" dirty="0">
                <a:solidFill>
                  <a:srgbClr val="4F81BC"/>
                </a:solidFill>
                <a:latin typeface="Wingdings 3"/>
                <a:cs typeface="Wingdings 3"/>
              </a:rPr>
              <a:t></a:t>
            </a:r>
            <a:r>
              <a:rPr sz="1400" spc="15" dirty="0">
                <a:solidFill>
                  <a:srgbClr val="4F81BC"/>
                </a:solidFill>
                <a:latin typeface="Times New Roman"/>
                <a:cs typeface="Times New Roman"/>
              </a:rPr>
              <a:t>	</a:t>
            </a:r>
            <a:r>
              <a:rPr sz="2100" spc="-5" dirty="0">
                <a:latin typeface="Lucida Sans Unicode"/>
                <a:cs typeface="Lucida Sans Unicode"/>
              </a:rPr>
              <a:t>What </a:t>
            </a:r>
            <a:r>
              <a:rPr sz="2100" spc="-10" dirty="0">
                <a:latin typeface="Lucida Sans Unicode"/>
                <a:cs typeface="Lucida Sans Unicode"/>
              </a:rPr>
              <a:t>Steps </a:t>
            </a:r>
            <a:r>
              <a:rPr sz="2100" dirty="0">
                <a:latin typeface="Lucida Sans Unicode"/>
                <a:cs typeface="Lucida Sans Unicode"/>
              </a:rPr>
              <a:t>Can </a:t>
            </a:r>
            <a:r>
              <a:rPr sz="2100" spc="-5" dirty="0">
                <a:latin typeface="Lucida Sans Unicode"/>
                <a:cs typeface="Lucida Sans Unicode"/>
              </a:rPr>
              <a:t>You Take </a:t>
            </a:r>
            <a:r>
              <a:rPr sz="2100" dirty="0">
                <a:latin typeface="Lucida Sans Unicode"/>
                <a:cs typeface="Lucida Sans Unicode"/>
              </a:rPr>
              <a:t>to </a:t>
            </a:r>
            <a:r>
              <a:rPr sz="2100" spc="-5" dirty="0">
                <a:latin typeface="Lucida Sans Unicode"/>
                <a:cs typeface="Lucida Sans Unicode"/>
              </a:rPr>
              <a:t>Redirect </a:t>
            </a:r>
            <a:r>
              <a:rPr sz="2100" dirty="0">
                <a:latin typeface="Lucida Sans Unicode"/>
                <a:cs typeface="Lucida Sans Unicode"/>
              </a:rPr>
              <a:t>the </a:t>
            </a:r>
            <a:r>
              <a:rPr sz="2100" spc="-5" dirty="0">
                <a:latin typeface="Lucida Sans Unicode"/>
                <a:cs typeface="Lucida Sans Unicode"/>
              </a:rPr>
              <a:t>News</a:t>
            </a:r>
            <a:r>
              <a:rPr sz="2100" dirty="0">
                <a:latin typeface="Lucida Sans Unicode"/>
                <a:cs typeface="Lucida Sans Unicode"/>
              </a:rPr>
              <a:t> </a:t>
            </a:r>
            <a:r>
              <a:rPr sz="2100" spc="-5" dirty="0">
                <a:latin typeface="Lucida Sans Unicode"/>
                <a:cs typeface="Lucida Sans Unicode"/>
              </a:rPr>
              <a:t>Story?</a:t>
            </a:r>
            <a:endParaRPr sz="21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84020" y="469366"/>
            <a:ext cx="6015989" cy="4579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0066" y="352805"/>
            <a:ext cx="7982584" cy="589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5164455" algn="l"/>
                <a:tab pos="7190105" algn="l"/>
              </a:tabLst>
            </a:pPr>
            <a:r>
              <a:rPr sz="3750" b="1" spc="10" dirty="0">
                <a:latin typeface="Arial"/>
                <a:cs typeface="Arial"/>
              </a:rPr>
              <a:t>wift</a:t>
            </a:r>
            <a:r>
              <a:rPr sz="3750" b="1" spc="330" dirty="0">
                <a:latin typeface="Arial"/>
                <a:cs typeface="Arial"/>
              </a:rPr>
              <a:t> </a:t>
            </a:r>
            <a:r>
              <a:rPr sz="3750" b="1" spc="-80" dirty="0">
                <a:latin typeface="Arial"/>
                <a:cs typeface="Arial"/>
              </a:rPr>
              <a:t>Action</a:t>
            </a:r>
            <a:r>
              <a:rPr sz="3750" b="1" spc="434" dirty="0">
                <a:latin typeface="Arial"/>
                <a:cs typeface="Arial"/>
              </a:rPr>
              <a:t> </a:t>
            </a:r>
            <a:r>
              <a:rPr sz="3750" b="1" spc="-20" dirty="0">
                <a:latin typeface="Arial"/>
                <a:cs typeface="Arial"/>
              </a:rPr>
              <a:t>to</a:t>
            </a:r>
            <a:r>
              <a:rPr sz="3750" b="1" spc="285" dirty="0">
                <a:latin typeface="Arial"/>
                <a:cs typeface="Arial"/>
              </a:rPr>
              <a:t> </a:t>
            </a:r>
            <a:r>
              <a:rPr sz="3750" b="1" spc="-75" dirty="0">
                <a:latin typeface="Arial"/>
                <a:cs typeface="Arial"/>
              </a:rPr>
              <a:t>Manage</a:t>
            </a:r>
            <a:r>
              <a:rPr sz="3750" b="1" dirty="0">
                <a:latin typeface="Arial"/>
                <a:cs typeface="Arial"/>
              </a:rPr>
              <a:t>	</a:t>
            </a:r>
            <a:r>
              <a:rPr sz="3750" b="1" spc="-20" dirty="0">
                <a:latin typeface="Arial"/>
                <a:cs typeface="Arial"/>
              </a:rPr>
              <a:t>the</a:t>
            </a:r>
            <a:r>
              <a:rPr sz="3750" b="1" spc="335" dirty="0">
                <a:latin typeface="Arial"/>
                <a:cs typeface="Arial"/>
              </a:rPr>
              <a:t> </a:t>
            </a:r>
            <a:r>
              <a:rPr sz="3750" b="1" spc="-150" dirty="0">
                <a:latin typeface="Arial"/>
                <a:cs typeface="Arial"/>
              </a:rPr>
              <a:t>Mes</a:t>
            </a:r>
            <a:r>
              <a:rPr sz="3750" b="1" dirty="0">
                <a:latin typeface="Arial"/>
                <a:cs typeface="Arial"/>
              </a:rPr>
              <a:t>	</a:t>
            </a:r>
            <a:r>
              <a:rPr sz="3750" b="1" spc="-110" dirty="0">
                <a:latin typeface="Arial"/>
                <a:cs typeface="Arial"/>
              </a:rPr>
              <a:t>age</a:t>
            </a:r>
            <a:endParaRPr sz="37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05348" y="1183132"/>
            <a:ext cx="2026920" cy="551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434" dirty="0">
                <a:solidFill>
                  <a:srgbClr val="798079"/>
                </a:solidFill>
                <a:latin typeface="Arial"/>
                <a:cs typeface="Arial"/>
              </a:rPr>
              <a:t>1</a:t>
            </a:r>
            <a:r>
              <a:rPr sz="1000" spc="-5" dirty="0">
                <a:solidFill>
                  <a:srgbClr val="798079"/>
                </a:solidFill>
                <a:latin typeface="Arial"/>
                <a:cs typeface="Arial"/>
              </a:rPr>
              <a:t> </a:t>
            </a:r>
            <a:r>
              <a:rPr sz="3500" b="1" spc="-484" dirty="0">
                <a:solidFill>
                  <a:srgbClr val="646D60"/>
                </a:solidFill>
                <a:latin typeface="Arial"/>
                <a:cs typeface="Arial"/>
              </a:rPr>
              <a:t>Paradegoer</a:t>
            </a:r>
            <a:endParaRPr sz="35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5090" marR="10160" indent="47625" algn="ctr">
              <a:lnSpc>
                <a:spcPct val="94900"/>
              </a:lnSpc>
            </a:pPr>
            <a:r>
              <a:rPr spc="-450" dirty="0">
                <a:solidFill>
                  <a:srgbClr val="798079"/>
                </a:solidFill>
              </a:rPr>
              <a:t>Re</a:t>
            </a:r>
            <a:r>
              <a:rPr spc="-450" dirty="0"/>
              <a:t>ports  </a:t>
            </a:r>
            <a:r>
              <a:rPr spc="-450" dirty="0">
                <a:solidFill>
                  <a:srgbClr val="798079"/>
                </a:solidFill>
              </a:rPr>
              <a:t>R</a:t>
            </a:r>
            <a:r>
              <a:rPr spc="-450" dirty="0"/>
              <a:t>ape, </a:t>
            </a:r>
            <a:r>
              <a:rPr spc="-520" dirty="0"/>
              <a:t>Jailed  </a:t>
            </a:r>
            <a:r>
              <a:rPr spc="-550" dirty="0">
                <a:solidFill>
                  <a:srgbClr val="798079"/>
                </a:solidFill>
              </a:rPr>
              <a:t>O</a:t>
            </a:r>
            <a:r>
              <a:rPr spc="-550" dirty="0"/>
              <a:t>n</a:t>
            </a:r>
            <a:r>
              <a:rPr spc="-450" dirty="0"/>
              <a:t> </a:t>
            </a:r>
            <a:r>
              <a:rPr spc="-420" dirty="0"/>
              <a:t>Warrant</a:t>
            </a:r>
          </a:p>
          <a:p>
            <a:pPr marL="93345">
              <a:lnSpc>
                <a:spcPct val="100000"/>
              </a:lnSpc>
              <a:spcBef>
                <a:spcPts val="975"/>
              </a:spcBef>
            </a:pPr>
            <a:r>
              <a:rPr sz="1300" b="0" spc="-405" dirty="0">
                <a:solidFill>
                  <a:srgbClr val="798079"/>
                </a:solidFill>
                <a:latin typeface="Arial"/>
                <a:cs typeface="Arial"/>
              </a:rPr>
              <a:t>ADVOCATE</a:t>
            </a:r>
            <a:r>
              <a:rPr sz="1300" b="0" spc="65" dirty="0">
                <a:solidFill>
                  <a:srgbClr val="798079"/>
                </a:solidFill>
                <a:latin typeface="Arial"/>
                <a:cs typeface="Arial"/>
              </a:rPr>
              <a:t> </a:t>
            </a:r>
            <a:r>
              <a:rPr sz="1300" b="0" spc="-430" dirty="0">
                <a:solidFill>
                  <a:srgbClr val="798079"/>
                </a:solidFill>
                <a:latin typeface="Arial"/>
                <a:cs typeface="Arial"/>
              </a:rPr>
              <a:t>FEARS</a:t>
            </a:r>
            <a:r>
              <a:rPr sz="1300" b="0" spc="114" dirty="0">
                <a:solidFill>
                  <a:srgbClr val="798079"/>
                </a:solidFill>
                <a:latin typeface="Arial"/>
                <a:cs typeface="Arial"/>
              </a:rPr>
              <a:t> </a:t>
            </a:r>
            <a:r>
              <a:rPr sz="1300" b="0" spc="-260" dirty="0">
                <a:solidFill>
                  <a:srgbClr val="798079"/>
                </a:solidFill>
                <a:latin typeface="Arial"/>
                <a:cs typeface="Arial"/>
              </a:rPr>
              <a:t>'A    </a:t>
            </a:r>
            <a:r>
              <a:rPr sz="1300" b="0" spc="-320" dirty="0">
                <a:solidFill>
                  <a:srgbClr val="798079"/>
                </a:solidFill>
                <a:latin typeface="Arial"/>
                <a:cs typeface="Arial"/>
              </a:rPr>
              <a:t>CHILLING        </a:t>
            </a:r>
            <a:r>
              <a:rPr sz="1300" b="0" spc="-305" dirty="0">
                <a:solidFill>
                  <a:srgbClr val="798079"/>
                </a:solidFill>
                <a:latin typeface="Arial"/>
                <a:cs typeface="Arial"/>
              </a:rPr>
              <a:t> </a:t>
            </a:r>
            <a:r>
              <a:rPr sz="1300" b="0" spc="-365" dirty="0">
                <a:solidFill>
                  <a:srgbClr val="798079"/>
                </a:solidFill>
                <a:latin typeface="Arial"/>
                <a:cs typeface="Arial"/>
              </a:rPr>
              <a:t>EF</a:t>
            </a:r>
            <a:r>
              <a:rPr sz="1300" b="0" spc="-365" dirty="0">
                <a:latin typeface="Arial"/>
                <a:cs typeface="Arial"/>
              </a:rPr>
              <a:t>F</a:t>
            </a:r>
            <a:r>
              <a:rPr sz="1300" b="0" spc="-365" dirty="0">
                <a:solidFill>
                  <a:srgbClr val="798079"/>
                </a:solidFill>
                <a:latin typeface="Arial"/>
                <a:cs typeface="Arial"/>
              </a:rPr>
              <a:t>E</a:t>
            </a:r>
            <a:r>
              <a:rPr sz="1300" b="0" spc="-365" dirty="0">
                <a:latin typeface="Arial"/>
                <a:cs typeface="Arial"/>
              </a:rPr>
              <a:t>CT</a:t>
            </a:r>
            <a:r>
              <a:rPr sz="1300" b="0" spc="-365" dirty="0">
                <a:solidFill>
                  <a:srgbClr val="798079"/>
                </a:solidFill>
                <a:latin typeface="Arial"/>
                <a:cs typeface="Arial"/>
              </a:rPr>
              <a:t>'</a:t>
            </a:r>
            <a:endParaRPr sz="1300">
              <a:latin typeface="Arial"/>
              <a:cs typeface="Arial"/>
            </a:endParaRPr>
          </a:p>
          <a:p>
            <a:pPr marL="61594" algn="ctr">
              <a:lnSpc>
                <a:spcPts val="640"/>
              </a:lnSpc>
              <a:spcBef>
                <a:spcPts val="1085"/>
              </a:spcBef>
            </a:pPr>
            <a:r>
              <a:rPr sz="550" b="0" spc="-30" dirty="0">
                <a:solidFill>
                  <a:srgbClr val="798079"/>
                </a:solidFill>
                <a:latin typeface="Times New Roman"/>
                <a:cs typeface="Times New Roman"/>
              </a:rPr>
              <a:t>Ry VALEJIIE </a:t>
            </a:r>
            <a:r>
              <a:rPr sz="550" b="0" spc="-20" dirty="0">
                <a:solidFill>
                  <a:srgbClr val="798079"/>
                </a:solidFill>
                <a:latin typeface="Times New Roman"/>
                <a:cs typeface="Times New Roman"/>
              </a:rPr>
              <a:t>KAI</a:t>
            </a:r>
            <a:r>
              <a:rPr sz="550" b="0" spc="20" dirty="0">
                <a:solidFill>
                  <a:srgbClr val="798079"/>
                </a:solidFill>
                <a:latin typeface="Times New Roman"/>
                <a:cs typeface="Times New Roman"/>
              </a:rPr>
              <a:t> </a:t>
            </a:r>
            <a:r>
              <a:rPr sz="550" b="0" spc="-10" dirty="0">
                <a:solidFill>
                  <a:srgbClr val="798079"/>
                </a:solidFill>
                <a:latin typeface="Times New Roman"/>
                <a:cs typeface="Times New Roman"/>
              </a:rPr>
              <a:t>FRIN</a:t>
            </a:r>
            <a:endParaRPr sz="550">
              <a:latin typeface="Times New Roman"/>
              <a:cs typeface="Times New Roman"/>
            </a:endParaRPr>
          </a:p>
          <a:p>
            <a:pPr marL="53340" algn="ctr">
              <a:lnSpc>
                <a:spcPts val="640"/>
              </a:lnSpc>
            </a:pPr>
            <a:r>
              <a:rPr sz="550" spc="10" dirty="0">
                <a:solidFill>
                  <a:srgbClr val="798079"/>
                </a:solidFill>
                <a:latin typeface="Times New Roman"/>
                <a:cs typeface="Times New Roman"/>
              </a:rPr>
              <a:t>The </a:t>
            </a:r>
            <a:r>
              <a:rPr sz="500" spc="5" dirty="0">
                <a:solidFill>
                  <a:srgbClr val="798079"/>
                </a:solidFill>
              </a:rPr>
              <a:t>Thmpa</a:t>
            </a:r>
            <a:r>
              <a:rPr sz="500" spc="-85" dirty="0">
                <a:solidFill>
                  <a:srgbClr val="798079"/>
                </a:solidFill>
              </a:rPr>
              <a:t> </a:t>
            </a:r>
            <a:r>
              <a:rPr sz="550" spc="15" dirty="0">
                <a:solidFill>
                  <a:srgbClr val="798079"/>
                </a:solidFill>
                <a:latin typeface="Times New Roman"/>
                <a:cs typeface="Times New Roman"/>
              </a:rPr>
              <a:t>ll'ibuoc</a:t>
            </a:r>
            <a:endParaRPr sz="550">
              <a:latin typeface="Times New Roman"/>
              <a:cs typeface="Times New Roman"/>
            </a:endParaRPr>
          </a:p>
          <a:p>
            <a:pPr marL="52705" marR="5080" indent="-40640" algn="just">
              <a:lnSpc>
                <a:spcPct val="79100"/>
              </a:lnSpc>
              <a:spcBef>
                <a:spcPts val="310"/>
              </a:spcBef>
            </a:pPr>
            <a:r>
              <a:rPr sz="650" b="0" spc="15" dirty="0">
                <a:solidFill>
                  <a:srgbClr val="798079"/>
                </a:solidFill>
                <a:latin typeface="Arial"/>
                <a:cs typeface="Arial"/>
              </a:rPr>
              <a:t>. </a:t>
            </a:r>
            <a:r>
              <a:rPr sz="650" spc="-110" dirty="0">
                <a:solidFill>
                  <a:srgbClr val="798079"/>
                </a:solidFill>
              </a:rPr>
              <a:t>TAMPA </a:t>
            </a:r>
            <a:r>
              <a:rPr sz="750" b="0" spc="-75" dirty="0">
                <a:solidFill>
                  <a:srgbClr val="798079"/>
                </a:solidFill>
                <a:latin typeface="Times New Roman"/>
                <a:cs typeface="Times New Roman"/>
              </a:rPr>
              <a:t>A </a:t>
            </a:r>
            <a:r>
              <a:rPr sz="750" b="0" spc="-20" dirty="0">
                <a:solidFill>
                  <a:srgbClr val="798079"/>
                </a:solidFill>
                <a:latin typeface="Times New Roman"/>
                <a:cs typeface="Times New Roman"/>
              </a:rPr>
              <a:t>21-year-old </a:t>
            </a:r>
            <a:r>
              <a:rPr sz="750" b="0" spc="-5" dirty="0">
                <a:solidFill>
                  <a:srgbClr val="798079"/>
                </a:solidFill>
                <a:latin typeface="Times New Roman"/>
                <a:cs typeface="Times New Roman"/>
              </a:rPr>
              <a:t>woman </a:t>
            </a:r>
            <a:r>
              <a:rPr sz="750" b="0" spc="-10" dirty="0">
                <a:solidFill>
                  <a:srgbClr val="798079"/>
                </a:solidFill>
                <a:latin typeface="Times New Roman"/>
                <a:cs typeface="Times New Roman"/>
              </a:rPr>
              <a:t>to</a:t>
            </a:r>
            <a:r>
              <a:rPr sz="750" b="0" spc="-10" dirty="0">
                <a:latin typeface="Times New Roman"/>
                <a:cs typeface="Times New Roman"/>
              </a:rPr>
              <a:t>l</a:t>
            </a:r>
            <a:r>
              <a:rPr sz="750" b="0" spc="-10" dirty="0">
                <a:solidFill>
                  <a:srgbClr val="798079"/>
                </a:solidFill>
                <a:latin typeface="Times New Roman"/>
                <a:cs typeface="Times New Roman"/>
              </a:rPr>
              <a:t>d</a:t>
            </a:r>
            <a:r>
              <a:rPr sz="750" b="0" spc="165" dirty="0">
                <a:solidFill>
                  <a:srgbClr val="798079"/>
                </a:solidFill>
                <a:latin typeface="Times New Roman"/>
                <a:cs typeface="Times New Roman"/>
              </a:rPr>
              <a:t> </a:t>
            </a:r>
            <a:r>
              <a:rPr sz="750" b="0" spc="-35" dirty="0">
                <a:solidFill>
                  <a:srgbClr val="798079"/>
                </a:solidFill>
                <a:latin typeface="Times New Roman"/>
                <a:cs typeface="Times New Roman"/>
              </a:rPr>
              <a:t>po</a:t>
            </a:r>
            <a:r>
              <a:rPr sz="750" b="0" spc="-35" dirty="0">
                <a:latin typeface="Times New Roman"/>
                <a:cs typeface="Times New Roman"/>
              </a:rPr>
              <a:t>l</a:t>
            </a:r>
            <a:r>
              <a:rPr sz="750" b="0" spc="-35" dirty="0">
                <a:solidFill>
                  <a:srgbClr val="798079"/>
                </a:solidFill>
                <a:latin typeface="Times New Roman"/>
                <a:cs typeface="Times New Roman"/>
              </a:rPr>
              <a:t>ice  </a:t>
            </a:r>
            <a:r>
              <a:rPr sz="750" b="0" spc="-5" dirty="0">
                <a:solidFill>
                  <a:srgbClr val="798079"/>
                </a:solidFill>
                <a:latin typeface="Times New Roman"/>
                <a:cs typeface="Times New Roman"/>
              </a:rPr>
              <a:t>Saturday that </a:t>
            </a:r>
            <a:r>
              <a:rPr sz="750" b="0" spc="10" dirty="0">
                <a:solidFill>
                  <a:srgbClr val="798079"/>
                </a:solidFill>
                <a:latin typeface="Times New Roman"/>
                <a:cs typeface="Times New Roman"/>
              </a:rPr>
              <a:t>a </a:t>
            </a:r>
            <a:r>
              <a:rPr sz="750" b="0" spc="5" dirty="0">
                <a:solidFill>
                  <a:srgbClr val="798079"/>
                </a:solidFill>
                <a:latin typeface="Times New Roman"/>
                <a:cs typeface="Times New Roman"/>
              </a:rPr>
              <a:t>man </a:t>
            </a:r>
            <a:r>
              <a:rPr sz="750" b="0" spc="-5" dirty="0">
                <a:solidFill>
                  <a:srgbClr val="798079"/>
                </a:solidFill>
                <a:latin typeface="Times New Roman"/>
                <a:cs typeface="Times New Roman"/>
              </a:rPr>
              <a:t>grabbed </a:t>
            </a:r>
            <a:r>
              <a:rPr sz="750" b="0" spc="5" dirty="0">
                <a:solidFill>
                  <a:srgbClr val="798079"/>
                </a:solidFill>
                <a:latin typeface="Times New Roman"/>
                <a:cs typeface="Times New Roman"/>
              </a:rPr>
              <a:t>her </a:t>
            </a:r>
            <a:r>
              <a:rPr sz="750" b="0" spc="-30" dirty="0">
                <a:solidFill>
                  <a:srgbClr val="798079"/>
                </a:solidFill>
                <a:latin typeface="Times New Roman"/>
                <a:cs typeface="Times New Roman"/>
              </a:rPr>
              <a:t>off </a:t>
            </a:r>
            <a:r>
              <a:rPr sz="750" b="0" spc="-15" dirty="0">
                <a:solidFill>
                  <a:srgbClr val="798079"/>
                </a:solidFill>
                <a:latin typeface="Times New Roman"/>
                <a:cs typeface="Times New Roman"/>
              </a:rPr>
              <a:t>Howard  </a:t>
            </a:r>
            <a:r>
              <a:rPr sz="750" b="0" spc="-20" dirty="0">
                <a:solidFill>
                  <a:srgbClr val="798079"/>
                </a:solidFill>
                <a:latin typeface="Times New Roman"/>
                <a:cs typeface="Times New Roman"/>
              </a:rPr>
              <a:t>Avenue </a:t>
            </a:r>
            <a:r>
              <a:rPr sz="750" b="0" spc="10" dirty="0">
                <a:solidFill>
                  <a:srgbClr val="798079"/>
                </a:solidFill>
                <a:latin typeface="Times New Roman"/>
                <a:cs typeface="Times New Roman"/>
              </a:rPr>
              <a:t>and </a:t>
            </a:r>
            <a:r>
              <a:rPr sz="750" b="0" spc="-10" dirty="0">
                <a:solidFill>
                  <a:srgbClr val="798079"/>
                </a:solidFill>
                <a:latin typeface="Times New Roman"/>
                <a:cs typeface="Times New Roman"/>
              </a:rPr>
              <a:t>raped </a:t>
            </a:r>
            <a:r>
              <a:rPr sz="750" b="0" spc="5" dirty="0">
                <a:solidFill>
                  <a:srgbClr val="798079"/>
                </a:solidFill>
                <a:latin typeface="Times New Roman"/>
                <a:cs typeface="Times New Roman"/>
              </a:rPr>
              <a:t>her </a:t>
            </a:r>
            <a:r>
              <a:rPr sz="750" b="0" spc="-5" dirty="0">
                <a:solidFill>
                  <a:srgbClr val="798079"/>
                </a:solidFill>
                <a:latin typeface="Times New Roman"/>
                <a:cs typeface="Times New Roman"/>
              </a:rPr>
              <a:t>behind </a:t>
            </a:r>
            <a:r>
              <a:rPr sz="750" b="0" spc="10" dirty="0">
                <a:solidFill>
                  <a:srgbClr val="798079"/>
                </a:solidFill>
                <a:latin typeface="Times New Roman"/>
                <a:cs typeface="Times New Roman"/>
              </a:rPr>
              <a:t>a </a:t>
            </a:r>
            <a:r>
              <a:rPr sz="750" b="0" spc="-10" dirty="0">
                <a:solidFill>
                  <a:srgbClr val="798079"/>
                </a:solidFill>
                <a:latin typeface="Times New Roman"/>
                <a:cs typeface="Times New Roman"/>
              </a:rPr>
              <a:t>building </a:t>
            </a:r>
            <a:r>
              <a:rPr sz="750" b="0" dirty="0">
                <a:solidFill>
                  <a:srgbClr val="798079"/>
                </a:solidFill>
                <a:latin typeface="Times New Roman"/>
                <a:cs typeface="Times New Roman"/>
              </a:rPr>
              <a:t>during </a:t>
            </a:r>
            <a:r>
              <a:rPr sz="750" b="0" spc="5" dirty="0">
                <a:solidFill>
                  <a:srgbClr val="798079"/>
                </a:solidFill>
                <a:latin typeface="Times New Roman"/>
                <a:cs typeface="Times New Roman"/>
              </a:rPr>
              <a:t>t</a:t>
            </a:r>
            <a:r>
              <a:rPr sz="750" b="0" spc="5" dirty="0">
                <a:latin typeface="Times New Roman"/>
                <a:cs typeface="Times New Roman"/>
              </a:rPr>
              <a:t>h</a:t>
            </a:r>
            <a:r>
              <a:rPr sz="750" b="0" spc="5" dirty="0">
                <a:solidFill>
                  <a:srgbClr val="798079"/>
                </a:solidFill>
                <a:latin typeface="Times New Roman"/>
                <a:cs typeface="Times New Roman"/>
              </a:rPr>
              <a:t>e  </a:t>
            </a:r>
            <a:r>
              <a:rPr sz="750" b="0" spc="-15" dirty="0">
                <a:solidFill>
                  <a:srgbClr val="798079"/>
                </a:solidFill>
                <a:latin typeface="Times New Roman"/>
                <a:cs typeface="Times New Roman"/>
              </a:rPr>
              <a:t>Gasparilla festivities.</a:t>
            </a:r>
            <a:endParaRPr sz="750">
              <a:latin typeface="Times New Roman"/>
              <a:cs typeface="Times New Roman"/>
            </a:endParaRPr>
          </a:p>
          <a:p>
            <a:pPr marL="46990" marR="5080" indent="96520" algn="just">
              <a:lnSpc>
                <a:spcPts val="740"/>
              </a:lnSpc>
              <a:spcBef>
                <a:spcPts val="95"/>
              </a:spcBef>
            </a:pPr>
            <a:r>
              <a:rPr sz="750" b="0" spc="-35" dirty="0">
                <a:solidFill>
                  <a:srgbClr val="798079"/>
                </a:solidFill>
                <a:latin typeface="Times New Roman"/>
                <a:cs typeface="Times New Roman"/>
              </a:rPr>
              <a:t>But </a:t>
            </a:r>
            <a:r>
              <a:rPr sz="750" b="0" spc="-20" dirty="0">
                <a:solidFill>
                  <a:srgbClr val="798079"/>
                </a:solidFill>
                <a:latin typeface="Times New Roman"/>
                <a:cs typeface="Times New Roman"/>
              </a:rPr>
              <a:t>officers </a:t>
            </a:r>
            <a:r>
              <a:rPr sz="750" b="0" spc="-10" dirty="0">
                <a:solidFill>
                  <a:srgbClr val="798079"/>
                </a:solidFill>
                <a:latin typeface="Times New Roman"/>
                <a:cs typeface="Times New Roman"/>
              </a:rPr>
              <a:t>investigating </a:t>
            </a:r>
            <a:r>
              <a:rPr sz="750" b="0" spc="5" dirty="0">
                <a:solidFill>
                  <a:srgbClr val="798079"/>
                </a:solidFill>
                <a:latin typeface="Times New Roman"/>
                <a:cs typeface="Times New Roman"/>
              </a:rPr>
              <a:t>the </a:t>
            </a:r>
            <a:r>
              <a:rPr sz="750" b="0" spc="-5" dirty="0">
                <a:solidFill>
                  <a:srgbClr val="798079"/>
                </a:solidFill>
                <a:latin typeface="Times New Roman"/>
                <a:cs typeface="Times New Roman"/>
              </a:rPr>
              <a:t>case arrested </a:t>
            </a:r>
            <a:r>
              <a:rPr sz="750" b="0" spc="15" dirty="0">
                <a:solidFill>
                  <a:srgbClr val="798079"/>
                </a:solidFill>
                <a:latin typeface="Times New Roman"/>
                <a:cs typeface="Times New Roman"/>
              </a:rPr>
              <a:t>her  </a:t>
            </a:r>
            <a:r>
              <a:rPr sz="750" b="0" spc="-10" dirty="0">
                <a:solidFill>
                  <a:srgbClr val="798079"/>
                </a:solidFill>
                <a:latin typeface="Times New Roman"/>
                <a:cs typeface="Times New Roman"/>
              </a:rPr>
              <a:t>after </a:t>
            </a:r>
            <a:r>
              <a:rPr sz="750" b="0" spc="-5" dirty="0">
                <a:solidFill>
                  <a:srgbClr val="798079"/>
                </a:solidFill>
                <a:latin typeface="Times New Roman"/>
                <a:cs typeface="Times New Roman"/>
              </a:rPr>
              <a:t>learning </a:t>
            </a:r>
            <a:r>
              <a:rPr sz="750" b="0" spc="10" dirty="0">
                <a:solidFill>
                  <a:srgbClr val="798079"/>
                </a:solidFill>
                <a:latin typeface="Times New Roman"/>
                <a:cs typeface="Times New Roman"/>
              </a:rPr>
              <a:t>she </a:t>
            </a:r>
            <a:r>
              <a:rPr sz="750" b="0" spc="-5" dirty="0">
                <a:solidFill>
                  <a:srgbClr val="798079"/>
                </a:solidFill>
                <a:latin typeface="Times New Roman"/>
                <a:cs typeface="Times New Roman"/>
              </a:rPr>
              <a:t>had </a:t>
            </a:r>
            <a:r>
              <a:rPr sz="750" b="0" spc="20" dirty="0">
                <a:solidFill>
                  <a:srgbClr val="798079"/>
                </a:solidFill>
                <a:latin typeface="Times New Roman"/>
                <a:cs typeface="Times New Roman"/>
              </a:rPr>
              <a:t>an </a:t>
            </a:r>
            <a:r>
              <a:rPr sz="750" b="0" spc="5" dirty="0">
                <a:solidFill>
                  <a:srgbClr val="798079"/>
                </a:solidFill>
                <a:latin typeface="Times New Roman"/>
                <a:cs typeface="Times New Roman"/>
              </a:rPr>
              <a:t>outstanding </a:t>
            </a:r>
            <a:r>
              <a:rPr sz="750" b="0" spc="-5" dirty="0">
                <a:solidFill>
                  <a:srgbClr val="798079"/>
                </a:solidFill>
                <a:latin typeface="Times New Roman"/>
                <a:cs typeface="Times New Roman"/>
              </a:rPr>
              <a:t>warrant </a:t>
            </a:r>
            <a:r>
              <a:rPr sz="750" b="0" spc="-10" dirty="0">
                <a:solidFill>
                  <a:srgbClr val="798079"/>
                </a:solidFill>
                <a:latin typeface="Times New Roman"/>
                <a:cs typeface="Times New Roman"/>
              </a:rPr>
              <a:t>from  he </a:t>
            </a:r>
            <a:r>
              <a:rPr sz="750" b="0" spc="165" dirty="0">
                <a:solidFill>
                  <a:srgbClr val="798079"/>
                </a:solidFill>
                <a:latin typeface="Times New Roman"/>
                <a:cs typeface="Times New Roman"/>
              </a:rPr>
              <a:t> </a:t>
            </a:r>
            <a:r>
              <a:rPr sz="750" b="0" spc="5" dirty="0">
                <a:solidFill>
                  <a:srgbClr val="798079"/>
                </a:solidFill>
                <a:latin typeface="Times New Roman"/>
                <a:cs typeface="Times New Roman"/>
              </a:rPr>
              <a:t>teenage </a:t>
            </a:r>
            <a:r>
              <a:rPr sz="750" b="0" spc="-10" dirty="0">
                <a:solidFill>
                  <a:srgbClr val="798079"/>
                </a:solidFill>
                <a:latin typeface="Times New Roman"/>
                <a:cs typeface="Times New Roman"/>
              </a:rPr>
              <a:t>years </a:t>
            </a:r>
            <a:r>
              <a:rPr sz="750" b="0" spc="-15" dirty="0">
                <a:solidFill>
                  <a:srgbClr val="798079"/>
                </a:solidFill>
                <a:latin typeface="Times New Roman"/>
                <a:cs typeface="Times New Roman"/>
              </a:rPr>
              <a:t>for </a:t>
            </a:r>
            <a:r>
              <a:rPr sz="750" b="0" spc="-10" dirty="0">
                <a:solidFill>
                  <a:srgbClr val="798079"/>
                </a:solidFill>
                <a:latin typeface="Times New Roman"/>
                <a:cs typeface="Times New Roman"/>
              </a:rPr>
              <a:t>failure </a:t>
            </a:r>
            <a:r>
              <a:rPr sz="750" b="0" spc="-5" dirty="0">
                <a:solidFill>
                  <a:srgbClr val="798079"/>
                </a:solidFill>
                <a:latin typeface="Times New Roman"/>
                <a:cs typeface="Times New Roman"/>
              </a:rPr>
              <a:t>to pay</a:t>
            </a:r>
            <a:r>
              <a:rPr sz="750" b="0" spc="-55" dirty="0">
                <a:solidFill>
                  <a:srgbClr val="798079"/>
                </a:solidFill>
                <a:latin typeface="Times New Roman"/>
                <a:cs typeface="Times New Roman"/>
              </a:rPr>
              <a:t> </a:t>
            </a:r>
            <a:r>
              <a:rPr sz="750" b="0" spc="-5" dirty="0">
                <a:solidFill>
                  <a:srgbClr val="798079"/>
                </a:solidFill>
                <a:latin typeface="Times New Roman"/>
                <a:cs typeface="Times New Roman"/>
              </a:rPr>
              <a:t>restitution.</a:t>
            </a:r>
            <a:endParaRPr sz="750">
              <a:latin typeface="Times New Roman"/>
              <a:cs typeface="Times New Roman"/>
            </a:endParaRPr>
          </a:p>
          <a:p>
            <a:pPr marL="130175">
              <a:lnSpc>
                <a:spcPts val="655"/>
              </a:lnSpc>
            </a:pPr>
            <a:r>
              <a:rPr sz="750" b="0" dirty="0">
                <a:solidFill>
                  <a:srgbClr val="798079"/>
                </a:solidFill>
                <a:latin typeface="Times New Roman"/>
                <a:cs typeface="Times New Roman"/>
              </a:rPr>
              <a:t>Sh   </a:t>
            </a:r>
            <a:r>
              <a:rPr sz="750" b="0" spc="5" dirty="0">
                <a:solidFill>
                  <a:srgbClr val="798079"/>
                </a:solidFill>
                <a:latin typeface="Times New Roman"/>
                <a:cs typeface="Times New Roman"/>
              </a:rPr>
              <a:t>spent the </a:t>
            </a:r>
            <a:r>
              <a:rPr sz="750" b="0" spc="-15" dirty="0">
                <a:solidFill>
                  <a:srgbClr val="798079"/>
                </a:solidFill>
                <a:latin typeface="Times New Roman"/>
                <a:cs typeface="Times New Roman"/>
              </a:rPr>
              <a:t>next </a:t>
            </a:r>
            <a:r>
              <a:rPr sz="750" b="0" spc="-20" dirty="0">
                <a:solidFill>
                  <a:srgbClr val="798079"/>
                </a:solidFill>
                <a:latin typeface="Times New Roman"/>
                <a:cs typeface="Times New Roman"/>
              </a:rPr>
              <a:t>two </a:t>
            </a:r>
            <a:r>
              <a:rPr sz="750" b="0" spc="-5" dirty="0">
                <a:solidFill>
                  <a:srgbClr val="798079"/>
                </a:solidFill>
                <a:latin typeface="Times New Roman"/>
                <a:cs typeface="Times New Roman"/>
              </a:rPr>
              <a:t>nights in</a:t>
            </a:r>
            <a:r>
              <a:rPr sz="750" b="0" spc="75" dirty="0">
                <a:solidFill>
                  <a:srgbClr val="798079"/>
                </a:solidFill>
                <a:latin typeface="Times New Roman"/>
                <a:cs typeface="Times New Roman"/>
              </a:rPr>
              <a:t> </a:t>
            </a:r>
            <a:r>
              <a:rPr sz="750" b="0" spc="-30" dirty="0">
                <a:solidFill>
                  <a:srgbClr val="798079"/>
                </a:solidFill>
                <a:latin typeface="Times New Roman"/>
                <a:cs typeface="Times New Roman"/>
              </a:rPr>
              <a:t>jail.</a:t>
            </a:r>
            <a:endParaRPr sz="750">
              <a:latin typeface="Times New Roman"/>
              <a:cs typeface="Times New Roman"/>
            </a:endParaRPr>
          </a:p>
          <a:p>
            <a:pPr marL="37465" marR="13970" indent="96520">
              <a:lnSpc>
                <a:spcPct val="80700"/>
              </a:lnSpc>
              <a:spcBef>
                <a:spcPts val="105"/>
              </a:spcBef>
            </a:pPr>
            <a:r>
              <a:rPr sz="750" b="0" spc="-15" dirty="0">
                <a:solidFill>
                  <a:srgbClr val="798079"/>
                </a:solidFill>
                <a:latin typeface="Times New Roman"/>
                <a:cs typeface="Times New Roman"/>
              </a:rPr>
              <a:t>Pohce </a:t>
            </a:r>
            <a:r>
              <a:rPr sz="750" b="0" spc="10" dirty="0">
                <a:solidFill>
                  <a:srgbClr val="798079"/>
                </a:solidFill>
                <a:latin typeface="Times New Roman"/>
                <a:cs typeface="Times New Roman"/>
              </a:rPr>
              <a:t>are </a:t>
            </a:r>
            <a:r>
              <a:rPr sz="750" b="0" spc="-25" dirty="0">
                <a:solidFill>
                  <a:srgbClr val="798079"/>
                </a:solidFill>
                <a:latin typeface="Times New Roman"/>
                <a:cs typeface="Times New Roman"/>
              </a:rPr>
              <a:t>reviewing </a:t>
            </a:r>
            <a:r>
              <a:rPr sz="750" b="0" dirty="0">
                <a:solidFill>
                  <a:srgbClr val="798079"/>
                </a:solidFill>
                <a:latin typeface="Times New Roman"/>
                <a:cs typeface="Times New Roman"/>
              </a:rPr>
              <a:t>their </a:t>
            </a:r>
            <a:r>
              <a:rPr sz="750" b="0" spc="-10" dirty="0">
                <a:solidFill>
                  <a:srgbClr val="798079"/>
                </a:solidFill>
                <a:latin typeface="Times New Roman"/>
                <a:cs typeface="Times New Roman"/>
              </a:rPr>
              <a:t>policies </a:t>
            </a:r>
            <a:r>
              <a:rPr sz="750" b="0" spc="-5" dirty="0">
                <a:solidFill>
                  <a:srgbClr val="798079"/>
                </a:solidFill>
                <a:latin typeface="Times New Roman"/>
                <a:cs typeface="Times New Roman"/>
              </a:rPr>
              <a:t>after </a:t>
            </a:r>
            <a:r>
              <a:rPr sz="750" b="0" spc="10" dirty="0">
                <a:solidFill>
                  <a:srgbClr val="798079"/>
                </a:solidFill>
                <a:latin typeface="Times New Roman"/>
                <a:cs typeface="Times New Roman"/>
              </a:rPr>
              <a:t>the </a:t>
            </a:r>
            <a:r>
              <a:rPr sz="750" b="0" dirty="0">
                <a:solidFill>
                  <a:srgbClr val="798079"/>
                </a:solidFill>
                <a:latin typeface="Times New Roman"/>
                <a:cs typeface="Times New Roman"/>
              </a:rPr>
              <a:t>arrest  </a:t>
            </a:r>
            <a:r>
              <a:rPr sz="750" b="0" spc="-15" dirty="0">
                <a:solidFill>
                  <a:srgbClr val="798079"/>
                </a:solidFill>
                <a:latin typeface="Times New Roman"/>
                <a:cs typeface="Times New Roman"/>
              </a:rPr>
              <a:t>which </a:t>
            </a:r>
            <a:r>
              <a:rPr sz="750" b="0" spc="10" dirty="0">
                <a:solidFill>
                  <a:srgbClr val="798079"/>
                </a:solidFill>
                <a:latin typeface="Times New Roman"/>
                <a:cs typeface="Times New Roman"/>
              </a:rPr>
              <a:t>one </a:t>
            </a:r>
            <a:r>
              <a:rPr sz="750" b="0" spc="-10" dirty="0">
                <a:solidFill>
                  <a:srgbClr val="798079"/>
                </a:solidFill>
                <a:latin typeface="Times New Roman"/>
                <a:cs typeface="Times New Roman"/>
              </a:rPr>
              <a:t>victim's </a:t>
            </a:r>
            <a:r>
              <a:rPr sz="750" b="0" spc="-5" dirty="0">
                <a:solidFill>
                  <a:srgbClr val="798079"/>
                </a:solidFill>
                <a:latin typeface="Times New Roman"/>
                <a:cs typeface="Times New Roman"/>
              </a:rPr>
              <a:t>advocate said </a:t>
            </a:r>
            <a:r>
              <a:rPr sz="750" b="0" spc="-10" dirty="0">
                <a:solidFill>
                  <a:srgbClr val="798079"/>
                </a:solidFill>
                <a:latin typeface="Times New Roman"/>
                <a:cs typeface="Times New Roman"/>
              </a:rPr>
              <a:t>could </a:t>
            </a:r>
            <a:r>
              <a:rPr sz="750" b="0" spc="-5" dirty="0">
                <a:solidFill>
                  <a:srgbClr val="798079"/>
                </a:solidFill>
                <a:latin typeface="Times New Roman"/>
                <a:cs typeface="Times New Roman"/>
              </a:rPr>
              <a:t>have ·  </a:t>
            </a:r>
            <a:r>
              <a:rPr sz="750" b="0" spc="-10" dirty="0">
                <a:solidFill>
                  <a:srgbClr val="798079"/>
                </a:solidFill>
                <a:latin typeface="Times New Roman"/>
                <a:cs typeface="Times New Roman"/>
              </a:rPr>
              <a:t>chilling, effect"</a:t>
            </a:r>
            <a:r>
              <a:rPr sz="750" b="0" spc="165" dirty="0">
                <a:solidFill>
                  <a:srgbClr val="798079"/>
                </a:solidFill>
                <a:latin typeface="Times New Roman"/>
                <a:cs typeface="Times New Roman"/>
              </a:rPr>
              <a:t> </a:t>
            </a:r>
            <a:r>
              <a:rPr sz="750" b="0" spc="-125" dirty="0">
                <a:solidFill>
                  <a:srgbClr val="798079"/>
                </a:solidFill>
                <a:latin typeface="Times New Roman"/>
                <a:cs typeface="Times New Roman"/>
              </a:rPr>
              <a:t>o_n </a:t>
            </a:r>
            <a:r>
              <a:rPr sz="750" b="0" spc="10" dirty="0">
                <a:solidFill>
                  <a:srgbClr val="798079"/>
                </a:solidFill>
                <a:latin typeface="Times New Roman"/>
                <a:cs typeface="Times New Roman"/>
              </a:rPr>
              <a:t>the </a:t>
            </a:r>
            <a:r>
              <a:rPr sz="750" b="0" spc="5" dirty="0">
                <a:solidFill>
                  <a:srgbClr val="798079"/>
                </a:solidFill>
                <a:latin typeface="Times New Roman"/>
                <a:cs typeface="Times New Roman"/>
              </a:rPr>
              <a:t>rape </a:t>
            </a:r>
            <a:r>
              <a:rPr sz="750" b="0" spc="-5" dirty="0">
                <a:solidFill>
                  <a:srgbClr val="798079"/>
                </a:solidFill>
                <a:latin typeface="Times New Roman"/>
                <a:cs typeface="Times New Roman"/>
              </a:rPr>
              <a:t>investigation, </a:t>
            </a:r>
            <a:r>
              <a:rPr sz="750" b="0" spc="10" dirty="0">
                <a:solidFill>
                  <a:srgbClr val="798079"/>
                </a:solidFill>
                <a:latin typeface="Times New Roman"/>
                <a:cs typeface="Times New Roman"/>
              </a:rPr>
              <a:t>the  </a:t>
            </a:r>
            <a:r>
              <a:rPr sz="750" b="0" spc="-5" dirty="0">
                <a:solidFill>
                  <a:srgbClr val="798079"/>
                </a:solidFill>
                <a:latin typeface="Times New Roman"/>
                <a:cs typeface="Times New Roman"/>
              </a:rPr>
              <a:t>woman </a:t>
            </a:r>
            <a:r>
              <a:rPr sz="750" b="0" spc="20" dirty="0">
                <a:solidFill>
                  <a:srgbClr val="798079"/>
                </a:solidFill>
                <a:latin typeface="Times New Roman"/>
                <a:cs typeface="Times New Roman"/>
              </a:rPr>
              <a:t>s </a:t>
            </a:r>
            <a:r>
              <a:rPr sz="750" b="0" spc="-15" dirty="0">
                <a:solidFill>
                  <a:srgbClr val="798079"/>
                </a:solidFill>
                <a:latin typeface="Times New Roman"/>
                <a:cs typeface="Times New Roman"/>
              </a:rPr>
              <a:t>well-bcmg </a:t>
            </a:r>
            <a:r>
              <a:rPr sz="750" b="0" spc="10" dirty="0">
                <a:solidFill>
                  <a:srgbClr val="798079"/>
                </a:solidFill>
                <a:latin typeface="Times New Roman"/>
                <a:cs typeface="Times New Roman"/>
              </a:rPr>
              <a:t>and </a:t>
            </a:r>
            <a:r>
              <a:rPr sz="750" b="0" spc="5" dirty="0">
                <a:solidFill>
                  <a:srgbClr val="798079"/>
                </a:solidFill>
                <a:latin typeface="Times New Roman"/>
                <a:cs typeface="Times New Roman"/>
              </a:rPr>
              <a:t>the </a:t>
            </a:r>
            <a:r>
              <a:rPr sz="750" b="0" dirty="0">
                <a:solidFill>
                  <a:srgbClr val="798079"/>
                </a:solidFill>
                <a:latin typeface="Times New Roman"/>
                <a:cs typeface="Times New Roman"/>
              </a:rPr>
              <a:t>desire </a:t>
            </a:r>
            <a:r>
              <a:rPr sz="750" b="0" spc="-25" dirty="0">
                <a:solidFill>
                  <a:srgbClr val="798079"/>
                </a:solidFill>
                <a:latin typeface="Times New Roman"/>
                <a:cs typeface="Times New Roman"/>
              </a:rPr>
              <a:t>of </a:t>
            </a:r>
            <a:r>
              <a:rPr sz="750" b="0" spc="5" dirty="0">
                <a:solidFill>
                  <a:srgbClr val="798079"/>
                </a:solidFill>
                <a:latin typeface="Times New Roman"/>
                <a:cs typeface="Times New Roman"/>
              </a:rPr>
              <a:t>future  </a:t>
            </a:r>
            <a:r>
              <a:rPr sz="750" b="0" spc="-15" dirty="0">
                <a:solidFill>
                  <a:srgbClr val="798079"/>
                </a:solidFill>
                <a:latin typeface="Times New Roman"/>
                <a:cs typeface="Times New Roman"/>
              </a:rPr>
              <a:t>victims </a:t>
            </a:r>
            <a:r>
              <a:rPr sz="750" b="0" spc="-5" dirty="0">
                <a:solidFill>
                  <a:srgbClr val="798079"/>
                </a:solidFill>
                <a:latin typeface="Times New Roman"/>
                <a:cs typeface="Times New Roman"/>
              </a:rPr>
              <a:t>to </a:t>
            </a:r>
            <a:r>
              <a:rPr sz="750" b="0" spc="5" dirty="0">
                <a:solidFill>
                  <a:srgbClr val="798079"/>
                </a:solidFill>
                <a:latin typeface="Times New Roman"/>
                <a:cs typeface="Times New Roman"/>
              </a:rPr>
              <a:t>contact</a:t>
            </a:r>
            <a:r>
              <a:rPr sz="750" b="0" spc="-30" dirty="0">
                <a:solidFill>
                  <a:srgbClr val="798079"/>
                </a:solidFill>
                <a:latin typeface="Times New Roman"/>
                <a:cs typeface="Times New Roman"/>
              </a:rPr>
              <a:t> </a:t>
            </a:r>
            <a:r>
              <a:rPr sz="750" b="0" spc="-10" dirty="0">
                <a:solidFill>
                  <a:srgbClr val="798079"/>
                </a:solidFill>
                <a:latin typeface="Times New Roman"/>
                <a:cs typeface="Times New Roman"/>
              </a:rPr>
              <a:t>police.</a:t>
            </a:r>
            <a:endParaRPr sz="750">
              <a:latin typeface="Times New Roman"/>
              <a:cs typeface="Times New Roman"/>
            </a:endParaRPr>
          </a:p>
          <a:p>
            <a:pPr marL="114300">
              <a:lnSpc>
                <a:spcPts val="750"/>
              </a:lnSpc>
            </a:pPr>
            <a:r>
              <a:rPr sz="750" b="0" spc="-10" dirty="0">
                <a:solidFill>
                  <a:srgbClr val="798079"/>
                </a:solidFill>
                <a:latin typeface="Times New Roman"/>
                <a:cs typeface="Times New Roman"/>
              </a:rPr>
              <a:t>;he  </a:t>
            </a:r>
            <a:r>
              <a:rPr sz="750" b="0" spc="20" dirty="0">
                <a:solidFill>
                  <a:srgbClr val="798079"/>
                </a:solidFill>
                <a:latin typeface="Times New Roman"/>
                <a:cs typeface="Times New Roman"/>
              </a:rPr>
              <a:t>:,-,o </a:t>
            </a:r>
            <a:r>
              <a:rPr sz="750" b="0" spc="25" dirty="0">
                <a:solidFill>
                  <a:srgbClr val="798079"/>
                </a:solidFill>
                <a:latin typeface="Times New Roman"/>
                <a:cs typeface="Times New Roman"/>
              </a:rPr>
              <a:t>an's </a:t>
            </a:r>
            <a:r>
              <a:rPr sz="750" b="0" spc="-20" dirty="0">
                <a:solidFill>
                  <a:srgbClr val="798079"/>
                </a:solidFill>
                <a:latin typeface="Times New Roman"/>
                <a:cs typeface="Times New Roman"/>
              </a:rPr>
              <a:t>family </a:t>
            </a:r>
            <a:r>
              <a:rPr sz="750" b="0" spc="-25" dirty="0">
                <a:solidFill>
                  <a:srgbClr val="798079"/>
                </a:solidFill>
                <a:latin typeface="Times New Roman"/>
                <a:cs typeface="Times New Roman"/>
              </a:rPr>
              <a:t>is</a:t>
            </a:r>
            <a:r>
              <a:rPr sz="750" b="0" spc="-15" dirty="0">
                <a:solidFill>
                  <a:srgbClr val="798079"/>
                </a:solidFill>
                <a:latin typeface="Times New Roman"/>
                <a:cs typeface="Times New Roman"/>
              </a:rPr>
              <a:t> </a:t>
            </a:r>
            <a:r>
              <a:rPr sz="750" b="0" spc="-45" dirty="0">
                <a:solidFill>
                  <a:srgbClr val="798079"/>
                </a:solidFill>
                <a:latin typeface="Times New Roman"/>
                <a:cs typeface="Times New Roman"/>
              </a:rPr>
              <a:t>outragt.'&lt;I.</a:t>
            </a:r>
            <a:endParaRPr sz="750">
              <a:latin typeface="Times New Roman"/>
              <a:cs typeface="Times New Roman"/>
            </a:endParaRPr>
          </a:p>
          <a:p>
            <a:pPr marL="22860" marR="27305" indent="135890" algn="just">
              <a:lnSpc>
                <a:spcPct val="79100"/>
              </a:lnSpc>
              <a:spcBef>
                <a:spcPts val="125"/>
              </a:spcBef>
            </a:pPr>
            <a:r>
              <a:rPr sz="750" b="0" spc="-45" dirty="0">
                <a:solidFill>
                  <a:srgbClr val="798079"/>
                </a:solidFill>
                <a:latin typeface="Times New Roman"/>
                <a:cs typeface="Times New Roman"/>
              </a:rPr>
              <a:t>We </a:t>
            </a:r>
            <a:r>
              <a:rPr sz="750" b="0" spc="10" dirty="0">
                <a:solidFill>
                  <a:srgbClr val="798079"/>
                </a:solidFill>
                <a:latin typeface="Times New Roman"/>
                <a:cs typeface="Times New Roman"/>
              </a:rPr>
              <a:t>re </a:t>
            </a:r>
            <a:r>
              <a:rPr sz="750" b="0" dirty="0">
                <a:solidFill>
                  <a:srgbClr val="798079"/>
                </a:solidFill>
                <a:latin typeface="Times New Roman"/>
                <a:cs typeface="Times New Roman"/>
              </a:rPr>
              <a:t>mcensed. </a:t>
            </a:r>
            <a:r>
              <a:rPr sz="750" b="0" spc="-15" dirty="0">
                <a:solidFill>
                  <a:srgbClr val="798079"/>
                </a:solidFill>
                <a:latin typeface="Times New Roman"/>
                <a:cs typeface="Times New Roman"/>
              </a:rPr>
              <a:t>Everyone </a:t>
            </a:r>
            <a:r>
              <a:rPr sz="750" b="0" spc="-10" dirty="0">
                <a:solidFill>
                  <a:srgbClr val="798079"/>
                </a:solidFill>
                <a:latin typeface="Times New Roman"/>
                <a:cs typeface="Times New Roman"/>
              </a:rPr>
              <a:t>is </a:t>
            </a:r>
            <a:r>
              <a:rPr sz="750" b="0" spc="-15" dirty="0">
                <a:solidFill>
                  <a:srgbClr val="798079"/>
                </a:solidFill>
                <a:latin typeface="Times New Roman"/>
                <a:cs typeface="Times New Roman"/>
              </a:rPr>
              <a:t>just </a:t>
            </a:r>
            <a:r>
              <a:rPr sz="750" b="0" spc="-5" dirty="0">
                <a:solidFill>
                  <a:srgbClr val="798079"/>
                </a:solidFill>
                <a:latin typeface="Times New Roman"/>
                <a:cs typeface="Times New Roman"/>
              </a:rPr>
              <a:t>beside </a:t>
            </a:r>
            <a:r>
              <a:rPr sz="750" b="0" dirty="0">
                <a:solidFill>
                  <a:srgbClr val="798079"/>
                </a:solidFill>
                <a:latin typeface="Times New Roman"/>
                <a:cs typeface="Times New Roman"/>
              </a:rPr>
              <a:t>them­  </a:t>
            </a:r>
            <a:r>
              <a:rPr sz="750" b="0" spc="-15" dirty="0">
                <a:solidFill>
                  <a:srgbClr val="798079"/>
                </a:solidFill>
                <a:latin typeface="Times New Roman"/>
                <a:cs typeface="Times New Roman"/>
              </a:rPr>
              <a:t>selves," </a:t>
            </a:r>
            <a:r>
              <a:rPr sz="750" b="0" spc="15" dirty="0">
                <a:solidFill>
                  <a:srgbClr val="798079"/>
                </a:solidFill>
                <a:latin typeface="Times New Roman"/>
                <a:cs typeface="Times New Roman"/>
              </a:rPr>
              <a:t>her </a:t>
            </a:r>
            <a:r>
              <a:rPr sz="750" b="0" spc="-5" dirty="0">
                <a:solidFill>
                  <a:srgbClr val="798079"/>
                </a:solidFill>
                <a:latin typeface="Times New Roman"/>
                <a:cs typeface="Times New Roman"/>
              </a:rPr>
              <a:t>mother, </a:t>
            </a:r>
            <a:r>
              <a:rPr sz="750" b="0" spc="-30" dirty="0">
                <a:solidFill>
                  <a:srgbClr val="798079"/>
                </a:solidFill>
                <a:latin typeface="Times New Roman"/>
                <a:cs typeface="Times New Roman"/>
              </a:rPr>
              <a:t>47, </a:t>
            </a:r>
            <a:r>
              <a:rPr sz="750" b="0" spc="-10" dirty="0">
                <a:solidFill>
                  <a:srgbClr val="798079"/>
                </a:solidFill>
                <a:latin typeface="Times New Roman"/>
                <a:cs typeface="Times New Roman"/>
              </a:rPr>
              <a:t>said at </a:t>
            </a:r>
            <a:r>
              <a:rPr sz="750" b="0" spc="-25" dirty="0">
                <a:solidFill>
                  <a:srgbClr val="798079"/>
                </a:solidFill>
                <a:latin typeface="Times New Roman"/>
                <a:cs typeface="Times New Roman"/>
              </a:rPr>
              <a:t>5:20 </a:t>
            </a:r>
            <a:r>
              <a:rPr sz="750" b="0" spc="5" dirty="0">
                <a:solidFill>
                  <a:srgbClr val="798079"/>
                </a:solidFill>
                <a:latin typeface="Times New Roman"/>
                <a:cs typeface="Times New Roman"/>
              </a:rPr>
              <a:t>p.m. </a:t>
            </a:r>
            <a:r>
              <a:rPr sz="750" b="0" spc="-5" dirty="0">
                <a:solidFill>
                  <a:srgbClr val="798079"/>
                </a:solidFill>
                <a:latin typeface="Times New Roman"/>
                <a:cs typeface="Times New Roman"/>
              </a:rPr>
              <a:t>Monday,  </a:t>
            </a:r>
            <a:r>
              <a:rPr sz="750" b="0" spc="10" dirty="0">
                <a:solidFill>
                  <a:srgbClr val="798079"/>
                </a:solidFill>
                <a:latin typeface="Times New Roman"/>
                <a:cs typeface="Times New Roman"/>
              </a:rPr>
              <a:t>moments </a:t>
            </a:r>
            <a:r>
              <a:rPr sz="750" b="0" spc="-10" dirty="0">
                <a:solidFill>
                  <a:srgbClr val="798079"/>
                </a:solidFill>
                <a:latin typeface="Times New Roman"/>
                <a:cs typeface="Times New Roman"/>
              </a:rPr>
              <a:t>before </a:t>
            </a:r>
            <a:r>
              <a:rPr sz="750" b="0" spc="-5" dirty="0">
                <a:solidFill>
                  <a:srgbClr val="798079"/>
                </a:solidFill>
                <a:latin typeface="Times New Roman"/>
                <a:cs typeface="Times New Roman"/>
              </a:rPr>
              <a:t>escorting </a:t>
            </a:r>
            <a:r>
              <a:rPr sz="750" b="0" spc="15" dirty="0">
                <a:solidFill>
                  <a:srgbClr val="798079"/>
                </a:solidFill>
                <a:latin typeface="Times New Roman"/>
                <a:cs typeface="Times New Roman"/>
              </a:rPr>
              <a:t>her </a:t>
            </a:r>
            <a:r>
              <a:rPr sz="750" b="0" spc="5" dirty="0">
                <a:solidFill>
                  <a:srgbClr val="798079"/>
                </a:solidFill>
                <a:latin typeface="Times New Roman"/>
                <a:cs typeface="Times New Roman"/>
              </a:rPr>
              <a:t>daughter </a:t>
            </a:r>
            <a:r>
              <a:rPr sz="750" b="0" spc="-10" dirty="0">
                <a:solidFill>
                  <a:srgbClr val="798079"/>
                </a:solidFill>
                <a:latin typeface="Times New Roman"/>
                <a:cs typeface="Times New Roman"/>
              </a:rPr>
              <a:t>from </a:t>
            </a:r>
            <a:r>
              <a:rPr sz="750" b="0" spc="-15" dirty="0">
                <a:solidFill>
                  <a:srgbClr val="798079"/>
                </a:solidFill>
                <a:latin typeface="Times New Roman"/>
                <a:cs typeface="Times New Roman"/>
              </a:rPr>
              <a:t>Ori­  </a:t>
            </a:r>
            <a:r>
              <a:rPr sz="750" b="0" spc="20" dirty="0">
                <a:solidFill>
                  <a:srgbClr val="798079"/>
                </a:solidFill>
                <a:latin typeface="Times New Roman"/>
                <a:cs typeface="Times New Roman"/>
              </a:rPr>
              <a:t>ent </a:t>
            </a:r>
            <a:r>
              <a:rPr sz="750" b="0" spc="-25" dirty="0">
                <a:solidFill>
                  <a:srgbClr val="798079"/>
                </a:solidFill>
                <a:latin typeface="Times New Roman"/>
                <a:cs typeface="Times New Roman"/>
              </a:rPr>
              <a:t>Road</a:t>
            </a:r>
            <a:r>
              <a:rPr sz="750" b="0" spc="-45" dirty="0">
                <a:solidFill>
                  <a:srgbClr val="798079"/>
                </a:solidFill>
                <a:latin typeface="Times New Roman"/>
                <a:cs typeface="Times New Roman"/>
              </a:rPr>
              <a:t> </a:t>
            </a:r>
            <a:r>
              <a:rPr sz="750" b="0" spc="-30" dirty="0">
                <a:solidFill>
                  <a:srgbClr val="798079"/>
                </a:solidFill>
                <a:latin typeface="Times New Roman"/>
                <a:cs typeface="Times New Roman"/>
              </a:rPr>
              <a:t>Jail.</a:t>
            </a:r>
            <a:endParaRPr sz="750">
              <a:latin typeface="Times New Roman"/>
              <a:cs typeface="Times New Roman"/>
            </a:endParaRPr>
          </a:p>
          <a:p>
            <a:pPr marL="18415" marR="33655" indent="90170" algn="just">
              <a:lnSpc>
                <a:spcPct val="74700"/>
              </a:lnSpc>
              <a:spcBef>
                <a:spcPts val="190"/>
              </a:spcBef>
            </a:pPr>
            <a:r>
              <a:rPr sz="750" b="0" spc="5" dirty="0">
                <a:solidFill>
                  <a:srgbClr val="798079"/>
                </a:solidFill>
                <a:latin typeface="Times New Roman"/>
                <a:cs typeface="Times New Roman"/>
              </a:rPr>
              <a:t>The </a:t>
            </a:r>
            <a:r>
              <a:rPr sz="750" b="0" spc="-45" dirty="0">
                <a:solidFill>
                  <a:srgbClr val="798079"/>
                </a:solidFill>
                <a:latin typeface="Times New Roman"/>
                <a:cs typeface="Times New Roman"/>
              </a:rPr>
              <a:t>Tampa_ </a:t>
            </a:r>
            <a:r>
              <a:rPr sz="750" b="0" spc="5" dirty="0">
                <a:solidFill>
                  <a:srgbClr val="798079"/>
                </a:solidFill>
                <a:latin typeface="Times New Roman"/>
                <a:cs typeface="Times New Roman"/>
              </a:rPr>
              <a:t>Tribune </a:t>
            </a:r>
            <a:r>
              <a:rPr sz="750" b="0" spc="-25" dirty="0">
                <a:solidFill>
                  <a:srgbClr val="798079"/>
                </a:solidFill>
                <a:latin typeface="Times New Roman"/>
                <a:cs typeface="Times New Roman"/>
              </a:rPr>
              <a:t>is </a:t>
            </a:r>
            <a:r>
              <a:rPr sz="750" b="0" spc="15" dirty="0">
                <a:solidFill>
                  <a:srgbClr val="798079"/>
                </a:solidFill>
                <a:latin typeface="Times New Roman"/>
                <a:cs typeface="Times New Roman"/>
              </a:rPr>
              <a:t>not </a:t>
            </a:r>
            <a:r>
              <a:rPr sz="750" b="0" spc="-10" dirty="0">
                <a:solidFill>
                  <a:srgbClr val="798079"/>
                </a:solidFill>
                <a:latin typeface="Times New Roman"/>
                <a:cs typeface="Times New Roman"/>
              </a:rPr>
              <a:t>identifying </a:t>
            </a:r>
            <a:r>
              <a:rPr sz="750" b="0" spc="5" dirty="0">
                <a:solidFill>
                  <a:srgbClr val="798079"/>
                </a:solidFill>
                <a:latin typeface="Times New Roman"/>
                <a:cs typeface="Times New Roman"/>
              </a:rPr>
              <a:t>the </a:t>
            </a:r>
            <a:r>
              <a:rPr sz="750" b="0" spc="-10" dirty="0">
                <a:solidFill>
                  <a:srgbClr val="798079"/>
                </a:solidFill>
                <a:latin typeface="Times New Roman"/>
                <a:cs typeface="Times New Roman"/>
              </a:rPr>
              <a:t>wom­  </a:t>
            </a:r>
            <a:r>
              <a:rPr sz="750" b="0" spc="10" dirty="0">
                <a:solidFill>
                  <a:srgbClr val="798079"/>
                </a:solidFill>
                <a:latin typeface="Times New Roman"/>
                <a:cs typeface="Times New Roman"/>
              </a:rPr>
              <a:t>an </a:t>
            </a:r>
            <a:r>
              <a:rPr sz="750" b="0" spc="5" dirty="0">
                <a:solidFill>
                  <a:srgbClr val="798079"/>
                </a:solidFill>
                <a:latin typeface="Times New Roman"/>
                <a:cs typeface="Times New Roman"/>
              </a:rPr>
              <a:t>or </a:t>
            </a:r>
            <a:r>
              <a:rPr sz="750" b="0" spc="20" dirty="0">
                <a:solidFill>
                  <a:srgbClr val="798079"/>
                </a:solidFill>
                <a:latin typeface="Times New Roman"/>
                <a:cs typeface="Times New Roman"/>
              </a:rPr>
              <a:t>her </a:t>
            </a:r>
            <a:r>
              <a:rPr sz="750" b="0" spc="-20" dirty="0">
                <a:solidFill>
                  <a:srgbClr val="798079"/>
                </a:solidFill>
                <a:latin typeface="Times New Roman"/>
                <a:cs typeface="Times New Roman"/>
              </a:rPr>
              <a:t>family </a:t>
            </a:r>
            <a:r>
              <a:rPr sz="750" b="0" dirty="0">
                <a:solidFill>
                  <a:srgbClr val="798079"/>
                </a:solidFill>
                <a:latin typeface="Times New Roman"/>
                <a:cs typeface="Times New Roman"/>
              </a:rPr>
              <a:t>because </a:t>
            </a:r>
            <a:r>
              <a:rPr sz="750" b="0" spc="-10" dirty="0">
                <a:solidFill>
                  <a:srgbClr val="798079"/>
                </a:solidFill>
                <a:latin typeface="Times New Roman"/>
                <a:cs typeface="Times New Roman"/>
              </a:rPr>
              <a:t>police </a:t>
            </a:r>
            <a:r>
              <a:rPr sz="750" b="0" spc="10" dirty="0">
                <a:solidFill>
                  <a:srgbClr val="798079"/>
                </a:solidFill>
                <a:latin typeface="Times New Roman"/>
                <a:cs typeface="Times New Roman"/>
              </a:rPr>
              <a:t>are </a:t>
            </a:r>
            <a:r>
              <a:rPr sz="750" b="0" spc="-10" dirty="0">
                <a:solidFill>
                  <a:srgbClr val="798079"/>
                </a:solidFill>
                <a:latin typeface="Times New Roman"/>
                <a:cs typeface="Times New Roman"/>
              </a:rPr>
              <a:t>inves</a:t>
            </a:r>
            <a:r>
              <a:rPr sz="750" b="0" spc="-10" dirty="0">
                <a:latin typeface="Times New Roman"/>
                <a:cs typeface="Times New Roman"/>
              </a:rPr>
              <a:t>t</a:t>
            </a:r>
            <a:r>
              <a:rPr sz="750" b="0" spc="-10" dirty="0">
                <a:solidFill>
                  <a:srgbClr val="798079"/>
                </a:solidFill>
                <a:latin typeface="Times New Roman"/>
                <a:cs typeface="Times New Roman"/>
              </a:rPr>
              <a:t>igating </a:t>
            </a:r>
            <a:r>
              <a:rPr sz="750" b="0" spc="10" dirty="0">
                <a:solidFill>
                  <a:srgbClr val="798079"/>
                </a:solidFill>
                <a:latin typeface="Times New Roman"/>
                <a:cs typeface="Times New Roman"/>
              </a:rPr>
              <a:t>a  </a:t>
            </a:r>
            <a:r>
              <a:rPr sz="750" b="0" spc="-20" dirty="0">
                <a:solidFill>
                  <a:srgbClr val="798079"/>
                </a:solidFill>
                <a:latin typeface="Times New Roman"/>
                <a:cs typeface="Times New Roman"/>
              </a:rPr>
              <a:t>sex</a:t>
            </a:r>
            <a:r>
              <a:rPr sz="750" b="0" spc="-100" dirty="0">
                <a:solidFill>
                  <a:srgbClr val="798079"/>
                </a:solidFill>
                <a:latin typeface="Times New Roman"/>
                <a:cs typeface="Times New Roman"/>
              </a:rPr>
              <a:t> </a:t>
            </a:r>
            <a:r>
              <a:rPr sz="750" b="0" spc="15" dirty="0">
                <a:solidFill>
                  <a:srgbClr val="798079"/>
                </a:solidFill>
                <a:latin typeface="Times New Roman"/>
                <a:cs typeface="Times New Roman"/>
              </a:rPr>
              <a:t>cnme.</a:t>
            </a:r>
            <a:endParaRPr sz="750">
              <a:latin typeface="Times New Roman"/>
              <a:cs typeface="Times New Roman"/>
            </a:endParaRPr>
          </a:p>
          <a:p>
            <a:pPr marL="21590" marR="36195" indent="86995" algn="just">
              <a:lnSpc>
                <a:spcPts val="740"/>
              </a:lnSpc>
              <a:spcBef>
                <a:spcPts val="145"/>
              </a:spcBef>
            </a:pPr>
            <a:r>
              <a:rPr sz="750" b="0" spc="-20" dirty="0">
                <a:solidFill>
                  <a:srgbClr val="798079"/>
                </a:solidFill>
                <a:latin typeface="Times New Roman"/>
                <a:cs typeface="Times New Roman"/>
              </a:rPr>
              <a:t>"You've</a:t>
            </a:r>
            <a:r>
              <a:rPr sz="750" b="0" spc="-65" dirty="0">
                <a:solidFill>
                  <a:srgbClr val="798079"/>
                </a:solidFill>
                <a:latin typeface="Times New Roman"/>
                <a:cs typeface="Times New Roman"/>
              </a:rPr>
              <a:t> </a:t>
            </a:r>
            <a:r>
              <a:rPr sz="750" b="0" spc="-5" dirty="0">
                <a:solidFill>
                  <a:srgbClr val="798079"/>
                </a:solidFill>
                <a:latin typeface="Times New Roman"/>
                <a:cs typeface="Times New Roman"/>
              </a:rPr>
              <a:t>got</a:t>
            </a:r>
            <a:r>
              <a:rPr sz="750" b="0" spc="-20" dirty="0">
                <a:solidFill>
                  <a:srgbClr val="798079"/>
                </a:solidFill>
                <a:latin typeface="Times New Roman"/>
                <a:cs typeface="Times New Roman"/>
              </a:rPr>
              <a:t> </a:t>
            </a:r>
            <a:r>
              <a:rPr sz="750" b="0" spc="-5" dirty="0">
                <a:solidFill>
                  <a:srgbClr val="798079"/>
                </a:solidFill>
                <a:latin typeface="Times New Roman"/>
                <a:cs typeface="Times New Roman"/>
              </a:rPr>
              <a:t>to </a:t>
            </a:r>
            <a:r>
              <a:rPr sz="750" b="0" spc="-10" dirty="0">
                <a:solidFill>
                  <a:srgbClr val="798079"/>
                </a:solidFill>
                <a:latin typeface="Times New Roman"/>
                <a:cs typeface="Times New Roman"/>
              </a:rPr>
              <a:t>make</a:t>
            </a:r>
            <a:r>
              <a:rPr sz="750" b="0" spc="-65" dirty="0">
                <a:solidFill>
                  <a:srgbClr val="798079"/>
                </a:solidFill>
                <a:latin typeface="Times New Roman"/>
                <a:cs typeface="Times New Roman"/>
              </a:rPr>
              <a:t> </a:t>
            </a:r>
            <a:r>
              <a:rPr sz="750" b="0" spc="10" dirty="0">
                <a:solidFill>
                  <a:srgbClr val="798079"/>
                </a:solidFill>
                <a:latin typeface="Times New Roman"/>
                <a:cs typeface="Times New Roman"/>
              </a:rPr>
              <a:t>sure</a:t>
            </a:r>
            <a:r>
              <a:rPr sz="750" b="0" spc="-40" dirty="0">
                <a:solidFill>
                  <a:srgbClr val="798079"/>
                </a:solidFill>
                <a:latin typeface="Times New Roman"/>
                <a:cs typeface="Times New Roman"/>
              </a:rPr>
              <a:t> </a:t>
            </a:r>
            <a:r>
              <a:rPr sz="750" b="0" spc="-20" dirty="0">
                <a:solidFill>
                  <a:srgbClr val="798079"/>
                </a:solidFill>
                <a:latin typeface="Times New Roman"/>
                <a:cs typeface="Times New Roman"/>
              </a:rPr>
              <a:t>you</a:t>
            </a:r>
            <a:r>
              <a:rPr sz="750" b="0" spc="25" dirty="0">
                <a:solidFill>
                  <a:srgbClr val="798079"/>
                </a:solidFill>
                <a:latin typeface="Times New Roman"/>
                <a:cs typeface="Times New Roman"/>
              </a:rPr>
              <a:t> </a:t>
            </a:r>
            <a:r>
              <a:rPr sz="750" b="0" spc="-10" dirty="0">
                <a:solidFill>
                  <a:srgbClr val="798079"/>
                </a:solidFill>
                <a:latin typeface="Times New Roman"/>
                <a:cs typeface="Times New Roman"/>
              </a:rPr>
              <a:t>throw</a:t>
            </a:r>
            <a:r>
              <a:rPr sz="750" b="0" spc="-65" dirty="0">
                <a:solidFill>
                  <a:srgbClr val="798079"/>
                </a:solidFill>
                <a:latin typeface="Times New Roman"/>
                <a:cs typeface="Times New Roman"/>
              </a:rPr>
              <a:t> </a:t>
            </a:r>
            <a:r>
              <a:rPr sz="750" b="0" spc="-5" dirty="0">
                <a:solidFill>
                  <a:srgbClr val="798079"/>
                </a:solidFill>
                <a:latin typeface="Times New Roman"/>
                <a:cs typeface="Times New Roman"/>
              </a:rPr>
              <a:t>somebody</a:t>
            </a:r>
            <a:r>
              <a:rPr sz="750" b="0" dirty="0">
                <a:solidFill>
                  <a:srgbClr val="798079"/>
                </a:solidFill>
                <a:latin typeface="Times New Roman"/>
                <a:cs typeface="Times New Roman"/>
              </a:rPr>
              <a:t> </a:t>
            </a:r>
            <a:r>
              <a:rPr sz="750" b="0" spc="10" dirty="0">
                <a:solidFill>
                  <a:srgbClr val="798079"/>
                </a:solidFill>
                <a:latin typeface="Times New Roman"/>
                <a:cs typeface="Times New Roman"/>
              </a:rPr>
              <a:t>in  </a:t>
            </a:r>
            <a:r>
              <a:rPr sz="750" b="0" spc="-25" dirty="0">
                <a:solidFill>
                  <a:srgbClr val="798079"/>
                </a:solidFill>
                <a:latin typeface="Times New Roman"/>
                <a:cs typeface="Times New Roman"/>
              </a:rPr>
              <a:t>jail </a:t>
            </a:r>
            <a:r>
              <a:rPr sz="750" b="0" spc="20" dirty="0">
                <a:solidFill>
                  <a:srgbClr val="798079"/>
                </a:solidFill>
                <a:latin typeface="Times New Roman"/>
                <a:cs typeface="Times New Roman"/>
              </a:rPr>
              <a:t>on </a:t>
            </a:r>
            <a:r>
              <a:rPr sz="750" b="0" spc="10" dirty="0">
                <a:solidFill>
                  <a:srgbClr val="798079"/>
                </a:solidFill>
                <a:latin typeface="Times New Roman"/>
                <a:cs typeface="Times New Roman"/>
              </a:rPr>
              <a:t>a </a:t>
            </a:r>
            <a:r>
              <a:rPr sz="750" b="0" spc="-10" dirty="0">
                <a:solidFill>
                  <a:srgbClr val="798079"/>
                </a:solidFill>
                <a:latin typeface="Times New Roman"/>
                <a:cs typeface="Times New Roman"/>
              </a:rPr>
              <a:t>four-year-old  felony </a:t>
            </a:r>
            <a:r>
              <a:rPr sz="750" b="0" dirty="0">
                <a:solidFill>
                  <a:srgbClr val="798079"/>
                </a:solidFill>
                <a:latin typeface="Times New Roman"/>
                <a:cs typeface="Times New Roman"/>
              </a:rPr>
              <a:t>warrant </a:t>
            </a:r>
            <a:r>
              <a:rPr sz="750" b="0" spc="-5" dirty="0">
                <a:solidFill>
                  <a:srgbClr val="798079"/>
                </a:solidFill>
                <a:latin typeface="Times New Roman"/>
                <a:cs typeface="Times New Roman"/>
              </a:rPr>
              <a:t>after</a:t>
            </a:r>
            <a:r>
              <a:rPr sz="750" b="0" spc="105" dirty="0">
                <a:solidFill>
                  <a:srgbClr val="798079"/>
                </a:solidFill>
                <a:latin typeface="Times New Roman"/>
                <a:cs typeface="Times New Roman"/>
              </a:rPr>
              <a:t> </a:t>
            </a:r>
            <a:r>
              <a:rPr sz="750" b="0" spc="-5" dirty="0">
                <a:solidFill>
                  <a:srgbClr val="798079"/>
                </a:solidFill>
                <a:latin typeface="Times New Roman"/>
                <a:cs typeface="Times New Roman"/>
              </a:rPr>
              <a:t>they've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93974" y="1196594"/>
            <a:ext cx="3526154" cy="847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3530" indent="-291465">
              <a:lnSpc>
                <a:spcPct val="100000"/>
              </a:lnSpc>
              <a:tabLst>
                <a:tab pos="490220" algn="l"/>
                <a:tab pos="1385570" algn="l"/>
                <a:tab pos="1755139" algn="l"/>
              </a:tabLst>
            </a:pPr>
            <a:r>
              <a:rPr sz="2650" b="1" spc="-20" dirty="0">
                <a:solidFill>
                  <a:srgbClr val="646D60"/>
                </a:solidFill>
                <a:latin typeface="Arial"/>
                <a:cs typeface="Arial"/>
              </a:rPr>
              <a:t>0		</a:t>
            </a:r>
            <a:r>
              <a:rPr sz="2650" b="1" spc="-254" dirty="0">
                <a:solidFill>
                  <a:srgbClr val="646D60"/>
                </a:solidFill>
                <a:latin typeface="Arial"/>
                <a:cs typeface="Arial"/>
              </a:rPr>
              <a:t>U_R_	</a:t>
            </a:r>
            <a:r>
              <a:rPr sz="2450" b="1" spc="-290" dirty="0">
                <a:solidFill>
                  <a:srgbClr val="646D60"/>
                </a:solidFill>
                <a:latin typeface="Arial"/>
                <a:cs typeface="Arial"/>
              </a:rPr>
              <a:t>Q	</a:t>
            </a:r>
            <a:r>
              <a:rPr sz="2650" b="1" spc="-5" dirty="0">
                <a:solidFill>
                  <a:srgbClr val="646D60"/>
                </a:solidFill>
                <a:latin typeface="Arial"/>
                <a:cs typeface="Arial"/>
              </a:rPr>
              <a:t>P I N I O </a:t>
            </a:r>
            <a:r>
              <a:rPr sz="2650" b="1" spc="235" dirty="0">
                <a:solidFill>
                  <a:srgbClr val="646D60"/>
                </a:solidFill>
                <a:latin typeface="Arial"/>
                <a:cs typeface="Arial"/>
              </a:rPr>
              <a:t> </a:t>
            </a:r>
            <a:r>
              <a:rPr sz="2650" b="1" spc="-5" dirty="0">
                <a:solidFill>
                  <a:srgbClr val="646D60"/>
                </a:solidFill>
                <a:latin typeface="Arial"/>
                <a:cs typeface="Arial"/>
              </a:rPr>
              <a:t>N</a:t>
            </a:r>
            <a:endParaRPr sz="2650">
              <a:latin typeface="Arial"/>
              <a:cs typeface="Arial"/>
            </a:endParaRPr>
          </a:p>
          <a:p>
            <a:pPr marL="303530">
              <a:lnSpc>
                <a:spcPct val="100000"/>
              </a:lnSpc>
              <a:spcBef>
                <a:spcPts val="105"/>
              </a:spcBef>
            </a:pPr>
            <a:r>
              <a:rPr sz="2700" b="1" spc="-355" dirty="0">
                <a:solidFill>
                  <a:srgbClr val="646D60"/>
                </a:solidFill>
                <a:latin typeface="Times New Roman"/>
                <a:cs typeface="Times New Roman"/>
              </a:rPr>
              <a:t>Outrageous  </a:t>
            </a:r>
            <a:r>
              <a:rPr sz="2700" b="1" spc="-390" dirty="0">
                <a:solidFill>
                  <a:srgbClr val="646D60"/>
                </a:solidFill>
                <a:latin typeface="Times New Roman"/>
                <a:cs typeface="Times New Roman"/>
              </a:rPr>
              <a:t>Gasparilla </a:t>
            </a:r>
            <a:r>
              <a:rPr sz="2700" b="1" spc="-305" dirty="0">
                <a:solidFill>
                  <a:srgbClr val="646D60"/>
                </a:solidFill>
                <a:latin typeface="Times New Roman"/>
                <a:cs typeface="Times New Roman"/>
              </a:rPr>
              <a:t> </a:t>
            </a:r>
            <a:r>
              <a:rPr sz="2700" b="1" spc="-355" dirty="0">
                <a:solidFill>
                  <a:srgbClr val="646D60"/>
                </a:solidFill>
                <a:latin typeface="Times New Roman"/>
                <a:cs typeface="Times New Roman"/>
              </a:rPr>
              <a:t>Arrest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11098" y="1979676"/>
            <a:ext cx="3154045" cy="429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700" b="1" spc="-400" dirty="0">
                <a:solidFill>
                  <a:srgbClr val="646D60"/>
                </a:solidFill>
                <a:latin typeface="Times New Roman"/>
                <a:cs typeface="Times New Roman"/>
              </a:rPr>
              <a:t>Prompts  </a:t>
            </a:r>
            <a:r>
              <a:rPr sz="2700" b="1" spc="-484" dirty="0">
                <a:solidFill>
                  <a:srgbClr val="646D60"/>
                </a:solidFill>
                <a:latin typeface="Times New Roman"/>
                <a:cs typeface="Times New Roman"/>
              </a:rPr>
              <a:t>Quick   </a:t>
            </a:r>
            <a:r>
              <a:rPr sz="2700" b="1" spc="-370" dirty="0">
                <a:solidFill>
                  <a:srgbClr val="646D60"/>
                </a:solidFill>
                <a:latin typeface="Times New Roman"/>
                <a:cs typeface="Times New Roman"/>
              </a:rPr>
              <a:t>Policy </a:t>
            </a:r>
            <a:r>
              <a:rPr sz="2700" b="1" spc="-350" dirty="0">
                <a:solidFill>
                  <a:srgbClr val="646D60"/>
                </a:solidFill>
                <a:latin typeface="Times New Roman"/>
                <a:cs typeface="Times New Roman"/>
              </a:rPr>
              <a:t> </a:t>
            </a:r>
            <a:r>
              <a:rPr sz="2700" b="1" spc="-445" dirty="0">
                <a:solidFill>
                  <a:srgbClr val="646D60"/>
                </a:solidFill>
                <a:latin typeface="Times New Roman"/>
                <a:cs typeface="Times New Roman"/>
              </a:rPr>
              <a:t>Change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67230" y="2268011"/>
            <a:ext cx="1979295" cy="462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7815" marR="5080" indent="-285750">
              <a:lnSpc>
                <a:spcPct val="83700"/>
              </a:lnSpc>
            </a:pPr>
            <a:r>
              <a:rPr sz="3100" spc="-894" dirty="0">
                <a:solidFill>
                  <a:srgbClr val="646D60"/>
                </a:solidFill>
                <a:latin typeface="Arial"/>
                <a:cs typeface="Arial"/>
              </a:rPr>
              <a:t>T</a:t>
            </a:r>
            <a:r>
              <a:rPr sz="3100" spc="-215" dirty="0">
                <a:solidFill>
                  <a:srgbClr val="646D60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798079"/>
                </a:solidFill>
                <a:latin typeface="Times New Roman"/>
                <a:cs typeface="Times New Roman"/>
              </a:rPr>
              <a:t>he </a:t>
            </a:r>
            <a:r>
              <a:rPr sz="850" spc="-15" dirty="0">
                <a:solidFill>
                  <a:srgbClr val="798079"/>
                </a:solidFill>
                <a:latin typeface="Times New Roman"/>
                <a:cs typeface="Times New Roman"/>
              </a:rPr>
              <a:t>jailing </a:t>
            </a:r>
            <a:r>
              <a:rPr sz="850" spc="-25" dirty="0">
                <a:solidFill>
                  <a:srgbClr val="798079"/>
                </a:solidFill>
                <a:latin typeface="Times New Roman"/>
                <a:cs typeface="Times New Roman"/>
              </a:rPr>
              <a:t>of a </a:t>
            </a:r>
            <a:r>
              <a:rPr sz="850" spc="10" dirty="0">
                <a:solidFill>
                  <a:srgbClr val="798079"/>
                </a:solidFill>
                <a:latin typeface="Times New Roman"/>
                <a:cs typeface="Times New Roman"/>
              </a:rPr>
              <a:t>woman </a:t>
            </a:r>
            <a:r>
              <a:rPr sz="850" dirty="0">
                <a:solidFill>
                  <a:srgbClr val="798079"/>
                </a:solidFill>
                <a:latin typeface="Times New Roman"/>
                <a:cs typeface="Times New Roman"/>
              </a:rPr>
              <a:t>who </a:t>
            </a:r>
            <a:r>
              <a:rPr sz="850" spc="-15" dirty="0">
                <a:solidFill>
                  <a:srgbClr val="798079"/>
                </a:solidFill>
                <a:latin typeface="Times New Roman"/>
                <a:cs typeface="Times New Roman"/>
              </a:rPr>
              <a:t>told </a:t>
            </a:r>
            <a:r>
              <a:rPr sz="850" spc="-5" dirty="0">
                <a:solidFill>
                  <a:srgbClr val="798079"/>
                </a:solidFill>
                <a:latin typeface="Times New Roman"/>
                <a:cs typeface="Times New Roman"/>
              </a:rPr>
              <a:t>police  </a:t>
            </a:r>
            <a:r>
              <a:rPr sz="850" spc="25" dirty="0">
                <a:solidFill>
                  <a:srgbClr val="798079"/>
                </a:solidFill>
                <a:latin typeface="Times New Roman"/>
                <a:cs typeface="Times New Roman"/>
              </a:rPr>
              <a:t>she </a:t>
            </a:r>
            <a:r>
              <a:rPr sz="850" spc="10" dirty="0">
                <a:solidFill>
                  <a:srgbClr val="798079"/>
                </a:solidFill>
                <a:latin typeface="Times New Roman"/>
                <a:cs typeface="Times New Roman"/>
              </a:rPr>
              <a:t>had </a:t>
            </a:r>
            <a:r>
              <a:rPr sz="850" spc="15" dirty="0">
                <a:solidFill>
                  <a:srgbClr val="798079"/>
                </a:solidFill>
                <a:latin typeface="Times New Roman"/>
                <a:cs typeface="Times New Roman"/>
              </a:rPr>
              <a:t>been </a:t>
            </a:r>
            <a:r>
              <a:rPr sz="850" spc="10" dirty="0">
                <a:solidFill>
                  <a:srgbClr val="798079"/>
                </a:solidFill>
                <a:latin typeface="Times New Roman"/>
                <a:cs typeface="Times New Roman"/>
              </a:rPr>
              <a:t>raped </a:t>
            </a:r>
            <a:r>
              <a:rPr sz="850" spc="15" dirty="0">
                <a:solidFill>
                  <a:srgbClr val="798079"/>
                </a:solidFill>
                <a:latin typeface="Times New Roman"/>
                <a:cs typeface="Times New Roman"/>
              </a:rPr>
              <a:t>during</a:t>
            </a:r>
            <a:r>
              <a:rPr sz="850" spc="65" dirty="0">
                <a:solidFill>
                  <a:srgbClr val="798079"/>
                </a:solidFill>
                <a:latin typeface="Times New Roman"/>
                <a:cs typeface="Times New Roman"/>
              </a:rPr>
              <a:t> </a:t>
            </a:r>
            <a:r>
              <a:rPr sz="850" spc="-10" dirty="0">
                <a:solidFill>
                  <a:srgbClr val="798079"/>
                </a:solidFill>
                <a:latin typeface="Times New Roman"/>
                <a:cs typeface="Times New Roman"/>
              </a:rPr>
              <a:t>Gasparilla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71124" y="2717523"/>
            <a:ext cx="1878330" cy="3341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8575" indent="188595">
              <a:lnSpc>
                <a:spcPct val="85900"/>
              </a:lnSpc>
            </a:pPr>
            <a:r>
              <a:rPr sz="850" spc="5" dirty="0">
                <a:solidFill>
                  <a:srgbClr val="798079"/>
                </a:solidFill>
                <a:latin typeface="Times New Roman"/>
                <a:cs typeface="Times New Roman"/>
              </a:rPr>
              <a:t>merited the </a:t>
            </a:r>
            <a:r>
              <a:rPr sz="850" spc="10" dirty="0">
                <a:solidFill>
                  <a:srgbClr val="798079"/>
                </a:solidFill>
                <a:latin typeface="Times New Roman"/>
                <a:cs typeface="Times New Roman"/>
              </a:rPr>
              <a:t>outraged headlines </a:t>
            </a:r>
            <a:r>
              <a:rPr sz="850" spc="25" dirty="0">
                <a:solidFill>
                  <a:srgbClr val="798079"/>
                </a:solidFill>
                <a:latin typeface="Times New Roman"/>
                <a:cs typeface="Times New Roman"/>
              </a:rPr>
              <a:t>and  </a:t>
            </a:r>
            <a:r>
              <a:rPr sz="850" spc="15" dirty="0">
                <a:solidFill>
                  <a:srgbClr val="798079"/>
                </a:solidFill>
                <a:latin typeface="Times New Roman"/>
                <a:cs typeface="Times New Roman"/>
              </a:rPr>
              <a:t>t:ondemnation </a:t>
            </a:r>
            <a:r>
              <a:rPr sz="850" spc="5" dirty="0">
                <a:solidFill>
                  <a:srgbClr val="798079"/>
                </a:solidFill>
                <a:latin typeface="Times New Roman"/>
                <a:cs typeface="Times New Roman"/>
              </a:rPr>
              <a:t>directed </a:t>
            </a:r>
            <a:r>
              <a:rPr sz="850" spc="-10" dirty="0">
                <a:solidFill>
                  <a:srgbClr val="798079"/>
                </a:solidFill>
                <a:latin typeface="Times New Roman"/>
                <a:cs typeface="Times New Roman"/>
              </a:rPr>
              <a:t>toward </a:t>
            </a:r>
            <a:r>
              <a:rPr sz="850" spc="10" dirty="0">
                <a:solidFill>
                  <a:srgbClr val="798079"/>
                </a:solidFill>
                <a:latin typeface="Times New Roman"/>
                <a:cs typeface="Times New Roman"/>
              </a:rPr>
              <a:t>the </a:t>
            </a:r>
            <a:r>
              <a:rPr sz="850" spc="15" dirty="0">
                <a:solidFill>
                  <a:srgbClr val="798079"/>
                </a:solidFill>
                <a:latin typeface="Times New Roman"/>
                <a:cs typeface="Times New Roman"/>
              </a:rPr>
              <a:t>Tam­  </a:t>
            </a:r>
            <a:r>
              <a:rPr sz="850" dirty="0">
                <a:solidFill>
                  <a:srgbClr val="798079"/>
                </a:solidFill>
                <a:latin typeface="Times New Roman"/>
                <a:cs typeface="Times New Roman"/>
              </a:rPr>
              <a:t>pa </a:t>
            </a:r>
            <a:r>
              <a:rPr sz="850" spc="-10" dirty="0">
                <a:solidFill>
                  <a:srgbClr val="798079"/>
                </a:solidFill>
                <a:latin typeface="Times New Roman"/>
                <a:cs typeface="Times New Roman"/>
              </a:rPr>
              <a:t>Police</a:t>
            </a:r>
            <a:r>
              <a:rPr sz="850" spc="25" dirty="0">
                <a:solidFill>
                  <a:srgbClr val="798079"/>
                </a:solidFill>
                <a:latin typeface="Times New Roman"/>
                <a:cs typeface="Times New Roman"/>
              </a:rPr>
              <a:t> </a:t>
            </a:r>
            <a:r>
              <a:rPr sz="850" spc="15" dirty="0">
                <a:solidFill>
                  <a:srgbClr val="798079"/>
                </a:solidFill>
                <a:latin typeface="Times New Roman"/>
                <a:cs typeface="Times New Roman"/>
              </a:rPr>
              <a:t>Department.</a:t>
            </a:r>
            <a:endParaRPr sz="850">
              <a:latin typeface="Times New Roman"/>
              <a:cs typeface="Times New Roman"/>
            </a:endParaRPr>
          </a:p>
          <a:p>
            <a:pPr marL="12700" marR="57785" indent="97790">
              <a:lnSpc>
                <a:spcPts val="860"/>
              </a:lnSpc>
              <a:spcBef>
                <a:spcPts val="5"/>
              </a:spcBef>
            </a:pPr>
            <a:r>
              <a:rPr sz="850" spc="20" dirty="0">
                <a:solidFill>
                  <a:srgbClr val="798079"/>
                </a:solidFill>
                <a:latin typeface="Times New Roman"/>
                <a:cs typeface="Times New Roman"/>
              </a:rPr>
              <a:t>The </a:t>
            </a:r>
            <a:r>
              <a:rPr sz="850" spc="-5" dirty="0">
                <a:solidFill>
                  <a:srgbClr val="798079"/>
                </a:solidFill>
                <a:latin typeface="Times New Roman"/>
                <a:cs typeface="Times New Roman"/>
              </a:rPr>
              <a:t>police </a:t>
            </a:r>
            <a:r>
              <a:rPr sz="850" spc="5" dirty="0">
                <a:solidFill>
                  <a:srgbClr val="798079"/>
                </a:solidFill>
                <a:latin typeface="Times New Roman"/>
                <a:cs typeface="Times New Roman"/>
              </a:rPr>
              <a:t>enforced </a:t>
            </a:r>
            <a:r>
              <a:rPr sz="850" spc="-5" dirty="0">
                <a:solidFill>
                  <a:srgbClr val="798079"/>
                </a:solidFill>
                <a:latin typeface="Times New Roman"/>
                <a:cs typeface="Times New Roman"/>
              </a:rPr>
              <a:t>a </a:t>
            </a:r>
            <a:r>
              <a:rPr sz="850" spc="-10" dirty="0">
                <a:solidFill>
                  <a:srgbClr val="798079"/>
                </a:solidFill>
                <a:latin typeface="Times New Roman"/>
                <a:cs typeface="Times New Roman"/>
              </a:rPr>
              <a:t>policy </a:t>
            </a:r>
            <a:r>
              <a:rPr sz="850" spc="20" dirty="0">
                <a:solidFill>
                  <a:srgbClr val="798079"/>
                </a:solidFill>
                <a:latin typeface="Times New Roman"/>
                <a:cs typeface="Times New Roman"/>
              </a:rPr>
              <a:t>that </a:t>
            </a:r>
            <a:r>
              <a:rPr sz="850" spc="-5" dirty="0">
                <a:solidFill>
                  <a:srgbClr val="798079"/>
                </a:solidFill>
                <a:latin typeface="Times New Roman"/>
                <a:cs typeface="Times New Roman"/>
              </a:rPr>
              <a:t>re­  </a:t>
            </a:r>
            <a:r>
              <a:rPr sz="850" spc="15" dirty="0">
                <a:solidFill>
                  <a:srgbClr val="798079"/>
                </a:solidFill>
                <a:latin typeface="Times New Roman"/>
                <a:cs typeface="Times New Roman"/>
              </a:rPr>
              <a:t>quired </a:t>
            </a:r>
            <a:r>
              <a:rPr sz="850" spc="10" dirty="0">
                <a:solidFill>
                  <a:srgbClr val="798079"/>
                </a:solidFill>
                <a:latin typeface="Times New Roman"/>
                <a:cs typeface="Times New Roman"/>
              </a:rPr>
              <a:t>the </a:t>
            </a:r>
            <a:r>
              <a:rPr sz="850" spc="5" dirty="0">
                <a:solidFill>
                  <a:srgbClr val="798079"/>
                </a:solidFill>
                <a:latin typeface="Times New Roman"/>
                <a:cs typeface="Times New Roman"/>
              </a:rPr>
              <a:t>arrest </a:t>
            </a:r>
            <a:r>
              <a:rPr sz="850" spc="-35" dirty="0">
                <a:solidFill>
                  <a:srgbClr val="798079"/>
                </a:solidFill>
                <a:latin typeface="Times New Roman"/>
                <a:cs typeface="Times New Roman"/>
              </a:rPr>
              <a:t>of </a:t>
            </a:r>
            <a:r>
              <a:rPr sz="850" spc="-5" dirty="0">
                <a:solidFill>
                  <a:srgbClr val="798079"/>
                </a:solidFill>
                <a:latin typeface="Times New Roman"/>
                <a:cs typeface="Times New Roman"/>
              </a:rPr>
              <a:t>victims </a:t>
            </a:r>
            <a:r>
              <a:rPr sz="850" spc="5" dirty="0">
                <a:solidFill>
                  <a:srgbClr val="798079"/>
                </a:solidFill>
                <a:latin typeface="Times New Roman"/>
                <a:cs typeface="Times New Roman"/>
              </a:rPr>
              <a:t>sought </a:t>
            </a:r>
            <a:r>
              <a:rPr sz="850" spc="30" dirty="0">
                <a:solidFill>
                  <a:srgbClr val="798079"/>
                </a:solidFill>
                <a:latin typeface="Times New Roman"/>
                <a:cs typeface="Times New Roman"/>
              </a:rPr>
              <a:t>on  </a:t>
            </a:r>
            <a:r>
              <a:rPr sz="850" spc="-25" dirty="0">
                <a:solidFill>
                  <a:srgbClr val="798079"/>
                </a:solidFill>
                <a:latin typeface="Times New Roman"/>
                <a:cs typeface="Times New Roman"/>
              </a:rPr>
              <a:t>fe</a:t>
            </a:r>
            <a:r>
              <a:rPr sz="850" spc="-25" dirty="0">
                <a:solidFill>
                  <a:srgbClr val="646D60"/>
                </a:solidFill>
                <a:latin typeface="Times New Roman"/>
                <a:cs typeface="Times New Roman"/>
              </a:rPr>
              <a:t>l</a:t>
            </a:r>
            <a:r>
              <a:rPr sz="850" spc="-25" dirty="0">
                <a:solidFill>
                  <a:srgbClr val="798079"/>
                </a:solidFill>
                <a:latin typeface="Times New Roman"/>
                <a:cs typeface="Times New Roman"/>
              </a:rPr>
              <a:t>ony  </a:t>
            </a:r>
            <a:r>
              <a:rPr sz="850" spc="10" dirty="0">
                <a:solidFill>
                  <a:srgbClr val="798079"/>
                </a:solidFill>
                <a:latin typeface="Times New Roman"/>
                <a:cs typeface="Times New Roman"/>
              </a:rPr>
              <a:t>warrants. </a:t>
            </a:r>
            <a:r>
              <a:rPr sz="850" spc="-10" dirty="0">
                <a:solidFill>
                  <a:srgbClr val="798079"/>
                </a:solidFill>
                <a:latin typeface="Times New Roman"/>
                <a:cs typeface="Times New Roman"/>
              </a:rPr>
              <a:t>But </a:t>
            </a:r>
            <a:r>
              <a:rPr sz="850" dirty="0">
                <a:solidFill>
                  <a:srgbClr val="798079"/>
                </a:solidFill>
                <a:latin typeface="Times New Roman"/>
                <a:cs typeface="Times New Roman"/>
              </a:rPr>
              <a:t>whatever </a:t>
            </a:r>
            <a:r>
              <a:rPr sz="850" spc="5" dirty="0">
                <a:solidFill>
                  <a:srgbClr val="798079"/>
                </a:solidFill>
                <a:latin typeface="Times New Roman"/>
                <a:cs typeface="Times New Roman"/>
              </a:rPr>
              <a:t>the</a:t>
            </a:r>
            <a:r>
              <a:rPr sz="850" spc="90" dirty="0">
                <a:solidFill>
                  <a:srgbClr val="798079"/>
                </a:solidFill>
                <a:latin typeface="Times New Roman"/>
                <a:cs typeface="Times New Roman"/>
              </a:rPr>
              <a:t> </a:t>
            </a:r>
            <a:r>
              <a:rPr sz="850" spc="-15" dirty="0">
                <a:solidFill>
                  <a:srgbClr val="798079"/>
                </a:solidFill>
                <a:latin typeface="Times New Roman"/>
                <a:cs typeface="Times New Roman"/>
              </a:rPr>
              <a:t>policy</a:t>
            </a:r>
            <a:endParaRPr sz="850">
              <a:latin typeface="Times New Roman"/>
              <a:cs typeface="Times New Roman"/>
            </a:endParaRPr>
          </a:p>
          <a:p>
            <a:pPr marL="19050" marR="85090" indent="-6985">
              <a:lnSpc>
                <a:spcPct val="84000"/>
              </a:lnSpc>
              <a:spcBef>
                <a:spcPts val="25"/>
              </a:spcBef>
            </a:pPr>
            <a:r>
              <a:rPr sz="850" spc="10" dirty="0">
                <a:solidFill>
                  <a:srgbClr val="798079"/>
                </a:solidFill>
                <a:latin typeface="Times New Roman"/>
                <a:cs typeface="Times New Roman"/>
              </a:rPr>
              <a:t>for </a:t>
            </a:r>
            <a:r>
              <a:rPr sz="850" spc="5" dirty="0">
                <a:solidFill>
                  <a:srgbClr val="798079"/>
                </a:solidFill>
                <a:latin typeface="Times New Roman"/>
                <a:cs typeface="Times New Roman"/>
              </a:rPr>
              <a:t>treating </a:t>
            </a:r>
            <a:r>
              <a:rPr sz="850" spc="-5" dirty="0">
                <a:solidFill>
                  <a:srgbClr val="798079"/>
                </a:solidFill>
                <a:latin typeface="Times New Roman"/>
                <a:cs typeface="Times New Roman"/>
              </a:rPr>
              <a:t>victims </a:t>
            </a:r>
            <a:r>
              <a:rPr sz="850" spc="10" dirty="0">
                <a:solidFill>
                  <a:srgbClr val="798079"/>
                </a:solidFill>
                <a:latin typeface="Times New Roman"/>
                <a:cs typeface="Times New Roman"/>
              </a:rPr>
              <a:t>wanted </a:t>
            </a:r>
            <a:r>
              <a:rPr sz="850" spc="20" dirty="0">
                <a:solidFill>
                  <a:srgbClr val="798079"/>
                </a:solidFill>
                <a:latin typeface="Times New Roman"/>
                <a:cs typeface="Times New Roman"/>
              </a:rPr>
              <a:t>on </a:t>
            </a:r>
            <a:r>
              <a:rPr sz="850" spc="-5" dirty="0">
                <a:solidFill>
                  <a:srgbClr val="798079"/>
                </a:solidFill>
                <a:latin typeface="Times New Roman"/>
                <a:cs typeface="Times New Roman"/>
              </a:rPr>
              <a:t>previous  </a:t>
            </a:r>
            <a:r>
              <a:rPr sz="850" spc="5" dirty="0">
                <a:solidFill>
                  <a:srgbClr val="798079"/>
                </a:solidFill>
                <a:latin typeface="Times New Roman"/>
                <a:cs typeface="Times New Roman"/>
              </a:rPr>
              <a:t>charges, </a:t>
            </a:r>
            <a:r>
              <a:rPr sz="850" spc="20" dirty="0">
                <a:solidFill>
                  <a:srgbClr val="798079"/>
                </a:solidFill>
                <a:latin typeface="Times New Roman"/>
                <a:cs typeface="Times New Roman"/>
              </a:rPr>
              <a:t>the </a:t>
            </a:r>
            <a:r>
              <a:rPr sz="850" spc="10" dirty="0">
                <a:solidFill>
                  <a:srgbClr val="798079"/>
                </a:solidFill>
                <a:latin typeface="Times New Roman"/>
                <a:cs typeface="Times New Roman"/>
              </a:rPr>
              <a:t>arresting </a:t>
            </a:r>
            <a:r>
              <a:rPr sz="850" spc="-10" dirty="0">
                <a:solidFill>
                  <a:srgbClr val="798079"/>
                </a:solidFill>
                <a:latin typeface="Times New Roman"/>
                <a:cs typeface="Times New Roman"/>
              </a:rPr>
              <a:t>officers </a:t>
            </a:r>
            <a:r>
              <a:rPr sz="850" spc="5" dirty="0">
                <a:solidFill>
                  <a:srgbClr val="798079"/>
                </a:solidFill>
                <a:latin typeface="Times New Roman"/>
                <a:cs typeface="Times New Roman"/>
              </a:rPr>
              <a:t>should  have </a:t>
            </a:r>
            <a:r>
              <a:rPr sz="850" spc="15" dirty="0">
                <a:solidFill>
                  <a:srgbClr val="798079"/>
                </a:solidFill>
                <a:latin typeface="Times New Roman"/>
                <a:cs typeface="Times New Roman"/>
              </a:rPr>
              <a:t>understood that putting </a:t>
            </a:r>
            <a:r>
              <a:rPr sz="850" spc="20" dirty="0">
                <a:solidFill>
                  <a:srgbClr val="798079"/>
                </a:solidFill>
                <a:latin typeface="Times New Roman"/>
                <a:cs typeface="Times New Roman"/>
              </a:rPr>
              <a:t>a </a:t>
            </a:r>
            <a:r>
              <a:rPr sz="850" spc="10" dirty="0">
                <a:solidFill>
                  <a:srgbClr val="798079"/>
                </a:solidFill>
                <a:latin typeface="Times New Roman"/>
                <a:cs typeface="Times New Roman"/>
              </a:rPr>
              <a:t>trauma­  </a:t>
            </a:r>
            <a:r>
              <a:rPr sz="850" spc="-5" dirty="0">
                <a:solidFill>
                  <a:srgbClr val="798079"/>
                </a:solidFill>
                <a:latin typeface="Times New Roman"/>
                <a:cs typeface="Times New Roman"/>
              </a:rPr>
              <a:t>tized </a:t>
            </a:r>
            <a:r>
              <a:rPr sz="850" spc="10" dirty="0">
                <a:solidFill>
                  <a:srgbClr val="798079"/>
                </a:solidFill>
                <a:latin typeface="Times New Roman"/>
                <a:cs typeface="Times New Roman"/>
              </a:rPr>
              <a:t>woman behind bars </a:t>
            </a:r>
            <a:r>
              <a:rPr sz="850" spc="-5" dirty="0">
                <a:solidFill>
                  <a:srgbClr val="798079"/>
                </a:solidFill>
                <a:latin typeface="Times New Roman"/>
                <a:cs typeface="Times New Roman"/>
              </a:rPr>
              <a:t>for two days  </a:t>
            </a:r>
            <a:r>
              <a:rPr sz="950" spc="-40" dirty="0">
                <a:solidFill>
                  <a:srgbClr val="798079"/>
                </a:solidFill>
                <a:latin typeface="Times New Roman"/>
                <a:cs typeface="Times New Roman"/>
              </a:rPr>
              <a:t>was </a:t>
            </a:r>
            <a:r>
              <a:rPr sz="850" spc="-5" dirty="0">
                <a:solidFill>
                  <a:srgbClr val="798079"/>
                </a:solidFill>
                <a:latin typeface="Times New Roman"/>
                <a:cs typeface="Times New Roman"/>
              </a:rPr>
              <a:t>insensitive, </a:t>
            </a:r>
            <a:r>
              <a:rPr sz="850" spc="-35" dirty="0">
                <a:solidFill>
                  <a:srgbClr val="798079"/>
                </a:solidFill>
                <a:latin typeface="Times New Roman"/>
                <a:cs typeface="Times New Roman"/>
              </a:rPr>
              <a:t>if </a:t>
            </a:r>
            <a:r>
              <a:rPr sz="850" spc="10" dirty="0">
                <a:solidFill>
                  <a:srgbClr val="798079"/>
                </a:solidFill>
                <a:latin typeface="Times New Roman"/>
                <a:cs typeface="Times New Roman"/>
              </a:rPr>
              <a:t>not</a:t>
            </a:r>
            <a:r>
              <a:rPr sz="850" spc="85" dirty="0">
                <a:solidFill>
                  <a:srgbClr val="798079"/>
                </a:solidFill>
                <a:latin typeface="Times New Roman"/>
                <a:cs typeface="Times New Roman"/>
              </a:rPr>
              <a:t> </a:t>
            </a:r>
            <a:r>
              <a:rPr sz="850" spc="5" dirty="0">
                <a:solidFill>
                  <a:srgbClr val="798079"/>
                </a:solidFill>
                <a:latin typeface="Times New Roman"/>
                <a:cs typeface="Times New Roman"/>
              </a:rPr>
              <a:t>abusive.</a:t>
            </a:r>
            <a:endParaRPr sz="850">
              <a:latin typeface="Times New Roman"/>
              <a:cs typeface="Times New Roman"/>
            </a:endParaRPr>
          </a:p>
          <a:p>
            <a:pPr marL="19685" indent="88265">
              <a:lnSpc>
                <a:spcPts val="765"/>
              </a:lnSpc>
            </a:pPr>
            <a:r>
              <a:rPr sz="800" spc="15" dirty="0">
                <a:solidFill>
                  <a:srgbClr val="798079"/>
                </a:solidFill>
                <a:latin typeface="Times New Roman"/>
                <a:cs typeface="Times New Roman"/>
              </a:rPr>
              <a:t>1</a:t>
            </a:r>
            <a:r>
              <a:rPr sz="850" spc="15" dirty="0">
                <a:solidFill>
                  <a:srgbClr val="798079"/>
                </a:solidFill>
                <a:latin typeface="Times New Roman"/>
                <a:cs typeface="Times New Roman"/>
              </a:rPr>
              <a:t>low </a:t>
            </a:r>
            <a:r>
              <a:rPr sz="850" spc="-5" dirty="0">
                <a:solidFill>
                  <a:srgbClr val="798079"/>
                </a:solidFill>
                <a:latin typeface="Times New Roman"/>
                <a:cs typeface="Times New Roman"/>
              </a:rPr>
              <a:t>is </a:t>
            </a:r>
            <a:r>
              <a:rPr sz="850" dirty="0">
                <a:solidFill>
                  <a:srgbClr val="798079"/>
                </a:solidFill>
                <a:latin typeface="Times New Roman"/>
                <a:cs typeface="Times New Roman"/>
              </a:rPr>
              <a:t>throwing </a:t>
            </a:r>
            <a:r>
              <a:rPr sz="850" spc="-5" dirty="0">
                <a:solidFill>
                  <a:srgbClr val="798079"/>
                </a:solidFill>
                <a:latin typeface="Times New Roman"/>
                <a:cs typeface="Times New Roman"/>
              </a:rPr>
              <a:t>a </a:t>
            </a:r>
            <a:r>
              <a:rPr sz="850" spc="10" dirty="0">
                <a:solidFill>
                  <a:srgbClr val="798079"/>
                </a:solidFill>
                <a:latin typeface="Times New Roman"/>
                <a:cs typeface="Times New Roman"/>
              </a:rPr>
              <a:t>rape </a:t>
            </a:r>
            <a:r>
              <a:rPr sz="850" spc="-15" dirty="0">
                <a:solidFill>
                  <a:srgbClr val="798079"/>
                </a:solidFill>
                <a:latin typeface="Times New Roman"/>
                <a:cs typeface="Times New Roman"/>
              </a:rPr>
              <a:t>victim  </a:t>
            </a:r>
            <a:r>
              <a:rPr sz="850" spc="-20" dirty="0">
                <a:solidFill>
                  <a:srgbClr val="798079"/>
                </a:solidFill>
                <a:latin typeface="Times New Roman"/>
                <a:cs typeface="Times New Roman"/>
              </a:rPr>
              <a:t>in</a:t>
            </a:r>
            <a:r>
              <a:rPr sz="850" spc="15" dirty="0">
                <a:solidFill>
                  <a:srgbClr val="798079"/>
                </a:solidFill>
                <a:latin typeface="Times New Roman"/>
                <a:cs typeface="Times New Roman"/>
              </a:rPr>
              <a:t> </a:t>
            </a:r>
            <a:r>
              <a:rPr sz="850" spc="-35" dirty="0">
                <a:solidFill>
                  <a:srgbClr val="798079"/>
                </a:solidFill>
                <a:latin typeface="Times New Roman"/>
                <a:cs typeface="Times New Roman"/>
              </a:rPr>
              <a:t>jail</a:t>
            </a:r>
            <a:endParaRPr sz="850">
              <a:latin typeface="Times New Roman"/>
              <a:cs typeface="Times New Roman"/>
            </a:endParaRPr>
          </a:p>
          <a:p>
            <a:pPr marL="16510" marR="100330" indent="3175">
              <a:lnSpc>
                <a:spcPct val="85900"/>
              </a:lnSpc>
              <a:spcBef>
                <a:spcPts val="70"/>
              </a:spcBef>
            </a:pPr>
            <a:r>
              <a:rPr sz="850" spc="15" dirty="0">
                <a:solidFill>
                  <a:srgbClr val="798079"/>
                </a:solidFill>
                <a:latin typeface="Times New Roman"/>
                <a:cs typeface="Times New Roman"/>
              </a:rPr>
              <a:t>protecting </a:t>
            </a:r>
            <a:r>
              <a:rPr sz="850" spc="20" dirty="0">
                <a:solidFill>
                  <a:srgbClr val="798079"/>
                </a:solidFill>
                <a:latin typeface="Times New Roman"/>
                <a:cs typeface="Times New Roman"/>
              </a:rPr>
              <a:t>and </a:t>
            </a:r>
            <a:r>
              <a:rPr sz="850" spc="5" dirty="0">
                <a:solidFill>
                  <a:srgbClr val="798079"/>
                </a:solidFill>
                <a:latin typeface="Times New Roman"/>
                <a:cs typeface="Times New Roman"/>
              </a:rPr>
              <a:t>serving </a:t>
            </a:r>
            <a:r>
              <a:rPr sz="850" spc="20" dirty="0">
                <a:solidFill>
                  <a:srgbClr val="798079"/>
                </a:solidFill>
                <a:latin typeface="Times New Roman"/>
                <a:cs typeface="Times New Roman"/>
              </a:rPr>
              <a:t>the</a:t>
            </a:r>
            <a:r>
              <a:rPr sz="850" spc="-50" dirty="0">
                <a:solidFill>
                  <a:srgbClr val="798079"/>
                </a:solidFill>
                <a:latin typeface="Times New Roman"/>
                <a:cs typeface="Times New Roman"/>
              </a:rPr>
              <a:t> </a:t>
            </a:r>
            <a:r>
              <a:rPr sz="850" spc="5" dirty="0">
                <a:solidFill>
                  <a:srgbClr val="798079"/>
                </a:solidFill>
                <a:latin typeface="Times New Roman"/>
                <a:cs typeface="Times New Roman"/>
              </a:rPr>
              <a:t>community?  </a:t>
            </a:r>
            <a:r>
              <a:rPr sz="850" spc="20" dirty="0">
                <a:solidFill>
                  <a:srgbClr val="798079"/>
                </a:solidFill>
                <a:latin typeface="Times New Roman"/>
                <a:cs typeface="Times New Roman"/>
              </a:rPr>
              <a:t>The </a:t>
            </a:r>
            <a:r>
              <a:rPr sz="850" dirty="0">
                <a:solidFill>
                  <a:srgbClr val="646D60"/>
                </a:solidFill>
                <a:latin typeface="Times New Roman"/>
                <a:cs typeface="Times New Roman"/>
              </a:rPr>
              <a:t>r</a:t>
            </a:r>
            <a:r>
              <a:rPr sz="850" dirty="0">
                <a:solidFill>
                  <a:srgbClr val="798079"/>
                </a:solidFill>
                <a:latin typeface="Times New Roman"/>
                <a:cs typeface="Times New Roman"/>
              </a:rPr>
              <a:t>eports </a:t>
            </a:r>
            <a:r>
              <a:rPr sz="850" spc="-25" dirty="0">
                <a:solidFill>
                  <a:srgbClr val="798079"/>
                </a:solidFill>
                <a:latin typeface="Times New Roman"/>
                <a:cs typeface="Times New Roman"/>
              </a:rPr>
              <a:t>of </a:t>
            </a:r>
            <a:r>
              <a:rPr sz="850" spc="-5" dirty="0">
                <a:solidFill>
                  <a:srgbClr val="798079"/>
                </a:solidFill>
                <a:latin typeface="Times New Roman"/>
                <a:cs typeface="Times New Roman"/>
              </a:rPr>
              <a:t>what </a:t>
            </a:r>
            <a:r>
              <a:rPr sz="850" spc="20" dirty="0">
                <a:solidFill>
                  <a:srgbClr val="798079"/>
                </a:solidFill>
                <a:latin typeface="Times New Roman"/>
                <a:cs typeface="Times New Roman"/>
              </a:rPr>
              <a:t>happened </a:t>
            </a:r>
            <a:r>
              <a:rPr sz="850" spc="25" dirty="0">
                <a:solidFill>
                  <a:srgbClr val="798079"/>
                </a:solidFill>
                <a:latin typeface="Times New Roman"/>
                <a:cs typeface="Times New Roman"/>
              </a:rPr>
              <a:t>to </a:t>
            </a:r>
            <a:r>
              <a:rPr sz="850" spc="20" dirty="0">
                <a:solidFill>
                  <a:srgbClr val="798079"/>
                </a:solidFill>
                <a:latin typeface="Times New Roman"/>
                <a:cs typeface="Times New Roman"/>
              </a:rPr>
              <a:t>the  </a:t>
            </a:r>
            <a:r>
              <a:rPr sz="850" spc="-5" dirty="0">
                <a:solidFill>
                  <a:srgbClr val="798079"/>
                </a:solidFill>
                <a:latin typeface="Times New Roman"/>
                <a:cs typeface="Times New Roman"/>
              </a:rPr>
              <a:t>victim </a:t>
            </a:r>
            <a:r>
              <a:rPr sz="850" spc="-10" dirty="0">
                <a:solidFill>
                  <a:srgbClr val="798079"/>
                </a:solidFill>
                <a:latin typeface="Times New Roman"/>
                <a:cs typeface="Times New Roman"/>
              </a:rPr>
              <a:t>would </a:t>
            </a:r>
            <a:r>
              <a:rPr sz="850" spc="5" dirty="0">
                <a:solidFill>
                  <a:srgbClr val="798079"/>
                </a:solidFill>
                <a:latin typeface="Times New Roman"/>
                <a:cs typeface="Times New Roman"/>
              </a:rPr>
              <a:t>discourage </a:t>
            </a:r>
            <a:r>
              <a:rPr sz="850" spc="20" dirty="0">
                <a:solidFill>
                  <a:srgbClr val="798079"/>
                </a:solidFill>
                <a:latin typeface="Times New Roman"/>
                <a:cs typeface="Times New Roman"/>
              </a:rPr>
              <a:t>any </a:t>
            </a:r>
            <a:r>
              <a:rPr sz="850" dirty="0">
                <a:solidFill>
                  <a:srgbClr val="798079"/>
                </a:solidFill>
                <a:latin typeface="Times New Roman"/>
                <a:cs typeface="Times New Roman"/>
              </a:rPr>
              <a:t>woman  with a </a:t>
            </a:r>
            <a:r>
              <a:rPr sz="850" spc="10" dirty="0">
                <a:solidFill>
                  <a:srgbClr val="798079"/>
                </a:solidFill>
                <a:latin typeface="Times New Roman"/>
                <a:cs typeface="Times New Roman"/>
              </a:rPr>
              <a:t>criminal </a:t>
            </a:r>
            <a:r>
              <a:rPr sz="850" spc="-5" dirty="0">
                <a:solidFill>
                  <a:srgbClr val="798079"/>
                </a:solidFill>
                <a:latin typeface="Times New Roman"/>
                <a:cs typeface="Times New Roman"/>
              </a:rPr>
              <a:t>past </a:t>
            </a:r>
            <a:r>
              <a:rPr sz="850" spc="10" dirty="0">
                <a:solidFill>
                  <a:srgbClr val="798079"/>
                </a:solidFill>
                <a:latin typeface="Times New Roman"/>
                <a:cs typeface="Times New Roman"/>
              </a:rPr>
              <a:t>from reporting </a:t>
            </a:r>
            <a:r>
              <a:rPr sz="850" spc="-5" dirty="0">
                <a:solidFill>
                  <a:srgbClr val="798079"/>
                </a:solidFill>
                <a:latin typeface="Times New Roman"/>
                <a:cs typeface="Times New Roman"/>
              </a:rPr>
              <a:t>a  exual</a:t>
            </a:r>
            <a:r>
              <a:rPr sz="850" spc="-65" dirty="0">
                <a:solidFill>
                  <a:srgbClr val="798079"/>
                </a:solidFill>
                <a:latin typeface="Times New Roman"/>
                <a:cs typeface="Times New Roman"/>
              </a:rPr>
              <a:t> </a:t>
            </a:r>
            <a:r>
              <a:rPr sz="850" spc="5" dirty="0">
                <a:solidFill>
                  <a:srgbClr val="798079"/>
                </a:solidFill>
                <a:latin typeface="Times New Roman"/>
                <a:cs typeface="Times New Roman"/>
              </a:rPr>
              <a:t>assault.</a:t>
            </a:r>
            <a:endParaRPr sz="850">
              <a:latin typeface="Times New Roman"/>
              <a:cs typeface="Times New Roman"/>
            </a:endParaRPr>
          </a:p>
          <a:p>
            <a:pPr marL="16510" marR="20955" indent="101600">
              <a:lnSpc>
                <a:spcPts val="860"/>
              </a:lnSpc>
              <a:spcBef>
                <a:spcPts val="5"/>
              </a:spcBef>
            </a:pPr>
            <a:r>
              <a:rPr sz="850" spc="5" dirty="0">
                <a:solidFill>
                  <a:srgbClr val="798079"/>
                </a:solidFill>
                <a:latin typeface="Times New Roman"/>
                <a:cs typeface="Times New Roman"/>
              </a:rPr>
              <a:t>Fortunately, </a:t>
            </a:r>
            <a:r>
              <a:rPr sz="850" spc="-10" dirty="0">
                <a:solidFill>
                  <a:srgbClr val="798079"/>
                </a:solidFill>
                <a:latin typeface="Times New Roman"/>
                <a:cs typeface="Times New Roman"/>
              </a:rPr>
              <a:t>Police </a:t>
            </a:r>
            <a:r>
              <a:rPr sz="850" spc="-20" dirty="0">
                <a:solidFill>
                  <a:srgbClr val="798079"/>
                </a:solidFill>
                <a:latin typeface="Times New Roman"/>
                <a:cs typeface="Times New Roman"/>
              </a:rPr>
              <a:t>Chief </a:t>
            </a:r>
            <a:r>
              <a:rPr sz="850" spc="-10" dirty="0">
                <a:solidFill>
                  <a:srgbClr val="798079"/>
                </a:solidFill>
                <a:latin typeface="Times New Roman"/>
                <a:cs typeface="Times New Roman"/>
              </a:rPr>
              <a:t>Steve </a:t>
            </a:r>
            <a:r>
              <a:rPr sz="800" spc="-120" dirty="0">
                <a:solidFill>
                  <a:srgbClr val="798079"/>
                </a:solidFill>
                <a:latin typeface="Times New Roman"/>
                <a:cs typeface="Times New Roman"/>
              </a:rPr>
              <a:t>I </a:t>
            </a:r>
            <a:r>
              <a:rPr sz="850" spc="5" dirty="0">
                <a:solidFill>
                  <a:srgbClr val="798079"/>
                </a:solidFill>
                <a:latin typeface="Times New Roman"/>
                <a:cs typeface="Times New Roman"/>
              </a:rPr>
              <a:t>logue  </a:t>
            </a:r>
            <a:r>
              <a:rPr sz="850" spc="10" dirty="0">
                <a:solidFill>
                  <a:srgbClr val="798079"/>
                </a:solidFill>
                <a:latin typeface="Times New Roman"/>
                <a:cs typeface="Times New Roman"/>
              </a:rPr>
              <a:t>orde</a:t>
            </a:r>
            <a:r>
              <a:rPr sz="850" spc="10" dirty="0">
                <a:solidFill>
                  <a:srgbClr val="646D60"/>
                </a:solidFill>
                <a:latin typeface="Times New Roman"/>
                <a:cs typeface="Times New Roman"/>
              </a:rPr>
              <a:t>r</a:t>
            </a:r>
            <a:r>
              <a:rPr sz="850" spc="10" dirty="0">
                <a:solidFill>
                  <a:srgbClr val="798079"/>
                </a:solidFill>
                <a:latin typeface="Times New Roman"/>
                <a:cs typeface="Times New Roman"/>
              </a:rPr>
              <a:t>ed </a:t>
            </a:r>
            <a:r>
              <a:rPr sz="850" spc="20" dirty="0">
                <a:solidFill>
                  <a:srgbClr val="798079"/>
                </a:solidFill>
                <a:latin typeface="Times New Roman"/>
                <a:cs typeface="Times New Roman"/>
              </a:rPr>
              <a:t>a </a:t>
            </a:r>
            <a:r>
              <a:rPr sz="850" spc="15" dirty="0">
                <a:solidFill>
                  <a:srgbClr val="798079"/>
                </a:solidFill>
                <a:latin typeface="Times New Roman"/>
                <a:cs typeface="Times New Roman"/>
              </a:rPr>
              <a:t>change </a:t>
            </a:r>
            <a:r>
              <a:rPr sz="850" spc="-25" dirty="0">
                <a:solidFill>
                  <a:srgbClr val="798079"/>
                </a:solidFill>
                <a:latin typeface="Times New Roman"/>
                <a:cs typeface="Times New Roman"/>
              </a:rPr>
              <a:t>of </a:t>
            </a:r>
            <a:r>
              <a:rPr sz="850" spc="-10" dirty="0">
                <a:solidFill>
                  <a:srgbClr val="798079"/>
                </a:solidFill>
                <a:latin typeface="Times New Roman"/>
                <a:cs typeface="Times New Roman"/>
              </a:rPr>
              <a:t>policy </a:t>
            </a:r>
            <a:r>
              <a:rPr sz="850" spc="-5" dirty="0">
                <a:solidFill>
                  <a:srgbClr val="798079"/>
                </a:solidFill>
                <a:latin typeface="Times New Roman"/>
                <a:cs typeface="Times New Roman"/>
              </a:rPr>
              <a:t>yesterday,  giving </a:t>
            </a:r>
            <a:r>
              <a:rPr sz="850" spc="5" dirty="0">
                <a:solidFill>
                  <a:srgbClr val="798079"/>
                </a:solidFill>
                <a:latin typeface="Times New Roman"/>
                <a:cs typeface="Times New Roman"/>
              </a:rPr>
              <a:t>shift </a:t>
            </a:r>
            <a:r>
              <a:rPr sz="850" spc="25" dirty="0">
                <a:solidFill>
                  <a:srgbClr val="798079"/>
                </a:solidFill>
                <a:latin typeface="Times New Roman"/>
                <a:cs typeface="Times New Roman"/>
              </a:rPr>
              <a:t>commanders </a:t>
            </a:r>
            <a:r>
              <a:rPr sz="850" spc="15" dirty="0">
                <a:solidFill>
                  <a:srgbClr val="798079"/>
                </a:solidFill>
                <a:latin typeface="Times New Roman"/>
                <a:cs typeface="Times New Roman"/>
              </a:rPr>
              <a:t>more</a:t>
            </a:r>
            <a:r>
              <a:rPr sz="850" spc="-45" dirty="0">
                <a:solidFill>
                  <a:srgbClr val="798079"/>
                </a:solidFill>
                <a:latin typeface="Times New Roman"/>
                <a:cs typeface="Times New Roman"/>
              </a:rPr>
              <a:t> </a:t>
            </a:r>
            <a:r>
              <a:rPr sz="850" spc="5" dirty="0">
                <a:solidFill>
                  <a:srgbClr val="798079"/>
                </a:solidFill>
                <a:latin typeface="Times New Roman"/>
                <a:cs typeface="Times New Roman"/>
              </a:rPr>
              <a:t>discretion</a:t>
            </a:r>
            <a:endParaRPr sz="850">
              <a:latin typeface="Times New Roman"/>
              <a:cs typeface="Times New Roman"/>
            </a:endParaRPr>
          </a:p>
          <a:p>
            <a:pPr marL="21590" indent="1270">
              <a:lnSpc>
                <a:spcPts val="795"/>
              </a:lnSpc>
            </a:pPr>
            <a:r>
              <a:rPr sz="800" i="1" spc="5" dirty="0">
                <a:solidFill>
                  <a:srgbClr val="798079"/>
                </a:solidFill>
                <a:latin typeface="Arial"/>
                <a:cs typeface="Arial"/>
              </a:rPr>
              <a:t>µi </a:t>
            </a:r>
            <a:r>
              <a:rPr sz="850" spc="10" dirty="0">
                <a:solidFill>
                  <a:srgbClr val="798079"/>
                </a:solidFill>
                <a:latin typeface="Times New Roman"/>
                <a:cs typeface="Times New Roman"/>
              </a:rPr>
              <a:t>handling </a:t>
            </a:r>
            <a:r>
              <a:rPr sz="850" spc="5" dirty="0">
                <a:solidFill>
                  <a:srgbClr val="798079"/>
                </a:solidFill>
                <a:latin typeface="Times New Roman"/>
                <a:cs typeface="Times New Roman"/>
              </a:rPr>
              <a:t>these </a:t>
            </a:r>
            <a:r>
              <a:rPr sz="850" dirty="0">
                <a:solidFill>
                  <a:srgbClr val="798079"/>
                </a:solidFill>
                <a:latin typeface="Times New Roman"/>
                <a:cs typeface="Times New Roman"/>
              </a:rPr>
              <a:t>sensitive cases.</a:t>
            </a:r>
            <a:r>
              <a:rPr sz="850" spc="155" dirty="0">
                <a:solidFill>
                  <a:srgbClr val="798079"/>
                </a:solidFill>
                <a:latin typeface="Times New Roman"/>
                <a:cs typeface="Times New Roman"/>
              </a:rPr>
              <a:t> </a:t>
            </a:r>
            <a:r>
              <a:rPr sz="850" spc="-20" dirty="0">
                <a:solidFill>
                  <a:srgbClr val="798079"/>
                </a:solidFill>
                <a:latin typeface="Times New Roman"/>
                <a:cs typeface="Times New Roman"/>
              </a:rPr>
              <a:t>Officers</a:t>
            </a:r>
            <a:endParaRPr sz="850">
              <a:latin typeface="Times New Roman"/>
              <a:cs typeface="Times New Roman"/>
            </a:endParaRPr>
          </a:p>
          <a:p>
            <a:pPr marL="17145" marR="5080" indent="4445" algn="just">
              <a:lnSpc>
                <a:spcPct val="87100"/>
              </a:lnSpc>
              <a:spcBef>
                <a:spcPts val="65"/>
              </a:spcBef>
            </a:pPr>
            <a:r>
              <a:rPr sz="850" spc="20" dirty="0">
                <a:solidFill>
                  <a:srgbClr val="798079"/>
                </a:solidFill>
                <a:latin typeface="Times New Roman"/>
                <a:cs typeface="Times New Roman"/>
              </a:rPr>
              <a:t>are </a:t>
            </a:r>
            <a:r>
              <a:rPr sz="850" spc="10" dirty="0">
                <a:solidFill>
                  <a:srgbClr val="798079"/>
                </a:solidFill>
                <a:latin typeface="Times New Roman"/>
                <a:cs typeface="Times New Roman"/>
              </a:rPr>
              <a:t>capable </a:t>
            </a:r>
            <a:r>
              <a:rPr sz="850" spc="-25" dirty="0">
                <a:solidFill>
                  <a:srgbClr val="798079"/>
                </a:solidFill>
                <a:latin typeface="Times New Roman"/>
                <a:cs typeface="Times New Roman"/>
              </a:rPr>
              <a:t>of </a:t>
            </a:r>
            <a:r>
              <a:rPr sz="850" spc="10" dirty="0">
                <a:solidFill>
                  <a:srgbClr val="798079"/>
                </a:solidFill>
                <a:latin typeface="Times New Roman"/>
                <a:cs typeface="Times New Roman"/>
              </a:rPr>
              <a:t>balancing compassion </a:t>
            </a:r>
            <a:r>
              <a:rPr sz="850" spc="20" dirty="0">
                <a:solidFill>
                  <a:srgbClr val="798079"/>
                </a:solidFill>
                <a:latin typeface="Times New Roman"/>
                <a:cs typeface="Times New Roman"/>
              </a:rPr>
              <a:t>and  duty </a:t>
            </a:r>
            <a:r>
              <a:rPr sz="850" spc="25" dirty="0">
                <a:solidFill>
                  <a:srgbClr val="798079"/>
                </a:solidFill>
                <a:latin typeface="Times New Roman"/>
                <a:cs typeface="Times New Roman"/>
              </a:rPr>
              <a:t>and </a:t>
            </a:r>
            <a:r>
              <a:rPr sz="850" spc="15" dirty="0">
                <a:solidFill>
                  <a:srgbClr val="798079"/>
                </a:solidFill>
                <a:latin typeface="Times New Roman"/>
                <a:cs typeface="Times New Roman"/>
              </a:rPr>
              <a:t>should </a:t>
            </a:r>
            <a:r>
              <a:rPr sz="850" dirty="0">
                <a:solidFill>
                  <a:srgbClr val="798079"/>
                </a:solidFill>
                <a:latin typeface="Times New Roman"/>
                <a:cs typeface="Times New Roman"/>
              </a:rPr>
              <a:t>have </a:t>
            </a:r>
            <a:r>
              <a:rPr sz="850" spc="10" dirty="0">
                <a:solidFill>
                  <a:srgbClr val="798079"/>
                </a:solidFill>
                <a:latin typeface="Times New Roman"/>
                <a:cs typeface="Times New Roman"/>
              </a:rPr>
              <a:t>the authority </a:t>
            </a:r>
            <a:r>
              <a:rPr sz="850" spc="-5" dirty="0">
                <a:solidFill>
                  <a:srgbClr val="798079"/>
                </a:solidFill>
                <a:latin typeface="Times New Roman"/>
                <a:cs typeface="Times New Roman"/>
              </a:rPr>
              <a:t>to </a:t>
            </a:r>
            <a:r>
              <a:rPr sz="850" spc="20" dirty="0">
                <a:solidFill>
                  <a:srgbClr val="798079"/>
                </a:solidFill>
                <a:latin typeface="Times New Roman"/>
                <a:cs typeface="Times New Roman"/>
              </a:rPr>
              <a:t>do  so.</a:t>
            </a:r>
            <a:endParaRPr sz="850">
              <a:latin typeface="Times New Roman"/>
              <a:cs typeface="Times New Roman"/>
            </a:endParaRPr>
          </a:p>
          <a:p>
            <a:pPr marL="120650">
              <a:lnSpc>
                <a:spcPts val="775"/>
              </a:lnSpc>
            </a:pPr>
            <a:r>
              <a:rPr sz="850" spc="15" dirty="0">
                <a:solidFill>
                  <a:srgbClr val="798079"/>
                </a:solidFill>
                <a:latin typeface="Times New Roman"/>
                <a:cs typeface="Times New Roman"/>
              </a:rPr>
              <a:t>Indeed, </a:t>
            </a:r>
            <a:r>
              <a:rPr sz="850" spc="-5" dirty="0">
                <a:solidFill>
                  <a:srgbClr val="798079"/>
                </a:solidFill>
                <a:latin typeface="Times New Roman"/>
                <a:cs typeface="Times New Roman"/>
              </a:rPr>
              <a:t>police </a:t>
            </a:r>
            <a:r>
              <a:rPr sz="850" spc="-10" dirty="0">
                <a:solidFill>
                  <a:srgbClr val="798079"/>
                </a:solidFill>
                <a:latin typeface="Times New Roman"/>
                <a:cs typeface="Times New Roman"/>
              </a:rPr>
              <a:t>officers </a:t>
            </a:r>
            <a:r>
              <a:rPr sz="850" spc="-5" dirty="0">
                <a:solidFill>
                  <a:srgbClr val="798079"/>
                </a:solidFill>
                <a:latin typeface="Times New Roman"/>
                <a:cs typeface="Times New Roman"/>
              </a:rPr>
              <a:t>use</a:t>
            </a:r>
            <a:r>
              <a:rPr sz="850" spc="120" dirty="0">
                <a:solidFill>
                  <a:srgbClr val="798079"/>
                </a:solidFill>
                <a:latin typeface="Times New Roman"/>
                <a:cs typeface="Times New Roman"/>
              </a:rPr>
              <a:t> </a:t>
            </a:r>
            <a:r>
              <a:rPr sz="850" spc="5" dirty="0">
                <a:solidFill>
                  <a:srgbClr val="798079"/>
                </a:solidFill>
                <a:latin typeface="Times New Roman"/>
                <a:cs typeface="Times New Roman"/>
              </a:rPr>
              <a:t>discretion</a:t>
            </a:r>
            <a:endParaRPr sz="850">
              <a:latin typeface="Times New Roman"/>
              <a:cs typeface="Times New Roman"/>
            </a:endParaRPr>
          </a:p>
          <a:p>
            <a:pPr marL="18415" marR="224154">
              <a:lnSpc>
                <a:spcPts val="860"/>
              </a:lnSpc>
              <a:spcBef>
                <a:spcPts val="95"/>
              </a:spcBef>
            </a:pPr>
            <a:r>
              <a:rPr sz="850" spc="5" dirty="0">
                <a:solidFill>
                  <a:srgbClr val="798079"/>
                </a:solidFill>
                <a:latin typeface="Times New Roman"/>
                <a:cs typeface="Times New Roman"/>
              </a:rPr>
              <a:t>every day in </a:t>
            </a:r>
            <a:r>
              <a:rPr sz="850" dirty="0">
                <a:solidFill>
                  <a:srgbClr val="798079"/>
                </a:solidFill>
                <a:latin typeface="Times New Roman"/>
                <a:cs typeface="Times New Roman"/>
              </a:rPr>
              <a:t>everything </a:t>
            </a:r>
            <a:r>
              <a:rPr sz="850" spc="15" dirty="0">
                <a:solidFill>
                  <a:srgbClr val="798079"/>
                </a:solidFill>
                <a:latin typeface="Times New Roman"/>
                <a:cs typeface="Times New Roman"/>
              </a:rPr>
              <a:t>that </a:t>
            </a:r>
            <a:r>
              <a:rPr sz="850" spc="-5" dirty="0">
                <a:solidFill>
                  <a:srgbClr val="798079"/>
                </a:solidFill>
                <a:latin typeface="Times New Roman"/>
                <a:cs typeface="Times New Roman"/>
              </a:rPr>
              <a:t>they </a:t>
            </a:r>
            <a:r>
              <a:rPr sz="850" spc="10" dirty="0">
                <a:solidFill>
                  <a:srgbClr val="798079"/>
                </a:solidFill>
                <a:latin typeface="Times New Roman"/>
                <a:cs typeface="Times New Roman"/>
              </a:rPr>
              <a:t>do.  </a:t>
            </a:r>
            <a:r>
              <a:rPr sz="850" spc="35" dirty="0">
                <a:solidFill>
                  <a:srgbClr val="798079"/>
                </a:solidFill>
                <a:latin typeface="Times New Roman"/>
                <a:cs typeface="Times New Roman"/>
              </a:rPr>
              <a:t>'fhat's </a:t>
            </a:r>
            <a:r>
              <a:rPr sz="850" spc="10" dirty="0">
                <a:solidFill>
                  <a:srgbClr val="798079"/>
                </a:solidFill>
                <a:latin typeface="Times New Roman"/>
                <a:cs typeface="Times New Roman"/>
              </a:rPr>
              <a:t>the </a:t>
            </a:r>
            <a:r>
              <a:rPr sz="850" spc="20" dirty="0">
                <a:solidFill>
                  <a:srgbClr val="798079"/>
                </a:solidFill>
                <a:latin typeface="Times New Roman"/>
                <a:cs typeface="Times New Roman"/>
              </a:rPr>
              <a:t>nature </a:t>
            </a:r>
            <a:r>
              <a:rPr sz="850" spc="-25" dirty="0">
                <a:solidFill>
                  <a:srgbClr val="798079"/>
                </a:solidFill>
                <a:latin typeface="Times New Roman"/>
                <a:cs typeface="Times New Roman"/>
              </a:rPr>
              <a:t>of </a:t>
            </a:r>
            <a:r>
              <a:rPr sz="850" spc="5" dirty="0">
                <a:solidFill>
                  <a:srgbClr val="798079"/>
                </a:solidFill>
                <a:latin typeface="Times New Roman"/>
                <a:cs typeface="Times New Roman"/>
              </a:rPr>
              <a:t>their</a:t>
            </a:r>
            <a:r>
              <a:rPr sz="850" spc="40" dirty="0">
                <a:solidFill>
                  <a:srgbClr val="798079"/>
                </a:solidFill>
                <a:latin typeface="Times New Roman"/>
                <a:cs typeface="Times New Roman"/>
              </a:rPr>
              <a:t> </a:t>
            </a:r>
            <a:r>
              <a:rPr sz="850" spc="-15" dirty="0">
                <a:solidFill>
                  <a:srgbClr val="798079"/>
                </a:solidFill>
                <a:latin typeface="Times New Roman"/>
                <a:cs typeface="Times New Roman"/>
              </a:rPr>
              <a:t>work.</a:t>
            </a:r>
            <a:endParaRPr sz="850">
              <a:latin typeface="Times New Roman"/>
              <a:cs typeface="Times New Roman"/>
            </a:endParaRPr>
          </a:p>
          <a:p>
            <a:pPr marL="125730">
              <a:lnSpc>
                <a:spcPts val="795"/>
              </a:lnSpc>
            </a:pPr>
            <a:r>
              <a:rPr sz="850" spc="15" dirty="0">
                <a:solidFill>
                  <a:srgbClr val="798079"/>
                </a:solidFill>
                <a:latin typeface="Times New Roman"/>
                <a:cs typeface="Times New Roman"/>
              </a:rPr>
              <a:t>Under </a:t>
            </a:r>
            <a:r>
              <a:rPr sz="850" spc="5" dirty="0">
                <a:solidFill>
                  <a:srgbClr val="798079"/>
                </a:solidFill>
                <a:latin typeface="Times New Roman"/>
                <a:cs typeface="Times New Roman"/>
              </a:rPr>
              <a:t>the </a:t>
            </a:r>
            <a:r>
              <a:rPr sz="850" dirty="0">
                <a:solidFill>
                  <a:srgbClr val="798079"/>
                </a:solidFill>
                <a:latin typeface="Times New Roman"/>
                <a:cs typeface="Times New Roman"/>
              </a:rPr>
              <a:t>new </a:t>
            </a:r>
            <a:r>
              <a:rPr sz="850" spc="-15" dirty="0">
                <a:solidFill>
                  <a:srgbClr val="798079"/>
                </a:solidFill>
                <a:latin typeface="Times New Roman"/>
                <a:cs typeface="Times New Roman"/>
              </a:rPr>
              <a:t>policy, </a:t>
            </a:r>
            <a:r>
              <a:rPr sz="850" spc="-5" dirty="0">
                <a:solidFill>
                  <a:srgbClr val="798079"/>
                </a:solidFill>
                <a:latin typeface="Times New Roman"/>
                <a:cs typeface="Times New Roman"/>
              </a:rPr>
              <a:t>victims </a:t>
            </a:r>
            <a:r>
              <a:rPr sz="850" spc="-25" dirty="0">
                <a:solidFill>
                  <a:srgbClr val="798079"/>
                </a:solidFill>
                <a:latin typeface="Times New Roman"/>
                <a:cs typeface="Times New Roman"/>
              </a:rPr>
              <a:t>of</a:t>
            </a:r>
            <a:r>
              <a:rPr sz="850" spc="125" dirty="0">
                <a:solidFill>
                  <a:srgbClr val="798079"/>
                </a:solidFill>
                <a:latin typeface="Times New Roman"/>
                <a:cs typeface="Times New Roman"/>
              </a:rPr>
              <a:t> </a:t>
            </a:r>
            <a:r>
              <a:rPr sz="850" dirty="0">
                <a:solidFill>
                  <a:srgbClr val="798079"/>
                </a:solidFill>
                <a:latin typeface="Times New Roman"/>
                <a:cs typeface="Times New Roman"/>
              </a:rPr>
              <a:t>seri­</a:t>
            </a:r>
            <a:endParaRPr sz="850">
              <a:latin typeface="Times New Roman"/>
              <a:cs typeface="Times New Roman"/>
            </a:endParaRPr>
          </a:p>
          <a:p>
            <a:pPr marL="21590">
              <a:lnSpc>
                <a:spcPts val="875"/>
              </a:lnSpc>
            </a:pPr>
            <a:r>
              <a:rPr sz="850" spc="40" dirty="0">
                <a:solidFill>
                  <a:srgbClr val="798079"/>
                </a:solidFill>
                <a:latin typeface="Times New Roman"/>
                <a:cs typeface="Times New Roman"/>
              </a:rPr>
              <a:t>o</a:t>
            </a:r>
            <a:r>
              <a:rPr sz="850" spc="40" dirty="0">
                <a:solidFill>
                  <a:srgbClr val="646D60"/>
                </a:solidFill>
                <a:latin typeface="Times New Roman"/>
                <a:cs typeface="Times New Roman"/>
              </a:rPr>
              <a:t>u</a:t>
            </a:r>
            <a:r>
              <a:rPr sz="850" spc="40" dirty="0">
                <a:solidFill>
                  <a:srgbClr val="798079"/>
                </a:solidFill>
                <a:latin typeface="Times New Roman"/>
                <a:cs typeface="Times New Roman"/>
              </a:rPr>
              <a:t>s </a:t>
            </a:r>
            <a:r>
              <a:rPr sz="850" spc="5" dirty="0">
                <a:solidFill>
                  <a:srgbClr val="798079"/>
                </a:solidFill>
                <a:latin typeface="Times New Roman"/>
                <a:cs typeface="Times New Roman"/>
              </a:rPr>
              <a:t>crimes </a:t>
            </a:r>
            <a:r>
              <a:rPr sz="850" spc="10" dirty="0">
                <a:solidFill>
                  <a:srgbClr val="798079"/>
                </a:solidFill>
                <a:latin typeface="Times New Roman"/>
                <a:cs typeface="Times New Roman"/>
              </a:rPr>
              <a:t>wanted </a:t>
            </a:r>
            <a:r>
              <a:rPr sz="850" spc="-5" dirty="0">
                <a:solidFill>
                  <a:srgbClr val="798079"/>
                </a:solidFill>
                <a:latin typeface="Times New Roman"/>
                <a:cs typeface="Times New Roman"/>
              </a:rPr>
              <a:t>for </a:t>
            </a:r>
            <a:r>
              <a:rPr sz="850" spc="20" dirty="0">
                <a:solidFill>
                  <a:srgbClr val="798079"/>
                </a:solidFill>
                <a:latin typeface="Times New Roman"/>
                <a:cs typeface="Times New Roman"/>
              </a:rPr>
              <a:t>a </a:t>
            </a:r>
            <a:r>
              <a:rPr sz="850" spc="-15" dirty="0">
                <a:solidFill>
                  <a:srgbClr val="798079"/>
                </a:solidFill>
                <a:latin typeface="Times New Roman"/>
                <a:cs typeface="Times New Roman"/>
              </a:rPr>
              <a:t>traffic,</a:t>
            </a:r>
            <a:r>
              <a:rPr sz="850" spc="-30" dirty="0">
                <a:solidFill>
                  <a:srgbClr val="798079"/>
                </a:solidFill>
                <a:latin typeface="Times New Roman"/>
                <a:cs typeface="Times New Roman"/>
              </a:rPr>
              <a:t> </a:t>
            </a:r>
            <a:r>
              <a:rPr sz="850" spc="5" dirty="0">
                <a:solidFill>
                  <a:srgbClr val="798079"/>
                </a:solidFill>
                <a:latin typeface="Times New Roman"/>
                <a:cs typeface="Times New Roman"/>
              </a:rPr>
              <a:t>misde­</a:t>
            </a:r>
            <a:endParaRPr sz="850">
              <a:latin typeface="Times New Roman"/>
              <a:cs typeface="Times New Roman"/>
            </a:endParaRPr>
          </a:p>
          <a:p>
            <a:pPr marL="25400">
              <a:lnSpc>
                <a:spcPts val="940"/>
              </a:lnSpc>
            </a:pPr>
            <a:r>
              <a:rPr sz="850" spc="25" dirty="0">
                <a:solidFill>
                  <a:srgbClr val="798079"/>
                </a:solidFill>
                <a:latin typeface="Times New Roman"/>
                <a:cs typeface="Times New Roman"/>
              </a:rPr>
              <a:t>\neanor </a:t>
            </a:r>
            <a:r>
              <a:rPr sz="850" spc="15" dirty="0">
                <a:solidFill>
                  <a:srgbClr val="798079"/>
                </a:solidFill>
                <a:latin typeface="Times New Roman"/>
                <a:cs typeface="Times New Roman"/>
              </a:rPr>
              <a:t>or </a:t>
            </a:r>
            <a:r>
              <a:rPr sz="850" spc="-70" dirty="0">
                <a:solidFill>
                  <a:srgbClr val="798079"/>
                </a:solidFill>
                <a:latin typeface="Times New Roman"/>
                <a:cs typeface="Times New Roman"/>
              </a:rPr>
              <a:t>fe </a:t>
            </a:r>
            <a:r>
              <a:rPr sz="850" spc="10" dirty="0">
                <a:solidFill>
                  <a:srgbClr val="646D60"/>
                </a:solidFill>
                <a:latin typeface="Times New Roman"/>
                <a:cs typeface="Times New Roman"/>
              </a:rPr>
              <a:t>l</a:t>
            </a:r>
            <a:r>
              <a:rPr sz="850" spc="10" dirty="0">
                <a:solidFill>
                  <a:srgbClr val="798079"/>
                </a:solidFill>
                <a:latin typeface="Times New Roman"/>
                <a:cs typeface="Times New Roman"/>
              </a:rPr>
              <a:t>ony </a:t>
            </a:r>
            <a:r>
              <a:rPr sz="850" spc="5" dirty="0">
                <a:solidFill>
                  <a:srgbClr val="798079"/>
                </a:solidFill>
                <a:latin typeface="Times New Roman"/>
                <a:cs typeface="Times New Roman"/>
              </a:rPr>
              <a:t>property </a:t>
            </a:r>
            <a:r>
              <a:rPr sz="850" spc="10" dirty="0">
                <a:solidFill>
                  <a:srgbClr val="798079"/>
                </a:solidFill>
                <a:latin typeface="Times New Roman"/>
                <a:cs typeface="Times New Roman"/>
              </a:rPr>
              <a:t>crime </a:t>
            </a:r>
            <a:r>
              <a:rPr sz="850" spc="-40" dirty="0">
                <a:solidFill>
                  <a:srgbClr val="798079"/>
                </a:solidFill>
                <a:latin typeface="Times New Roman"/>
                <a:cs typeface="Times New Roman"/>
              </a:rPr>
              <a:t>will</a:t>
            </a:r>
            <a:r>
              <a:rPr sz="850" spc="-75" dirty="0">
                <a:solidFill>
                  <a:srgbClr val="798079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798079"/>
                </a:solidFill>
                <a:latin typeface="Times New Roman"/>
                <a:cs typeface="Times New Roman"/>
              </a:rPr>
              <a:t>not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84719" y="6024626"/>
            <a:ext cx="1711960" cy="144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35" dirty="0">
                <a:solidFill>
                  <a:srgbClr val="798079"/>
                </a:solidFill>
                <a:latin typeface="Times New Roman"/>
                <a:cs typeface="Times New Roman"/>
              </a:rPr>
              <a:t>be </a:t>
            </a:r>
            <a:r>
              <a:rPr sz="850" spc="10" dirty="0">
                <a:solidFill>
                  <a:srgbClr val="798079"/>
                </a:solidFill>
                <a:latin typeface="Times New Roman"/>
                <a:cs typeface="Times New Roman"/>
              </a:rPr>
              <a:t>arrested. </a:t>
            </a:r>
            <a:r>
              <a:rPr sz="850" spc="-10" dirty="0">
                <a:solidFill>
                  <a:srgbClr val="798079"/>
                </a:solidFill>
                <a:latin typeface="Times New Roman"/>
                <a:cs typeface="Times New Roman"/>
              </a:rPr>
              <a:t>Nor </a:t>
            </a:r>
            <a:r>
              <a:rPr sz="800" spc="-10" dirty="0">
                <a:solidFill>
                  <a:srgbClr val="798079"/>
                </a:solidFill>
                <a:latin typeface="Times New Roman"/>
                <a:cs typeface="Times New Roman"/>
              </a:rPr>
              <a:t>will </a:t>
            </a:r>
            <a:r>
              <a:rPr sz="850" spc="5" dirty="0">
                <a:solidFill>
                  <a:srgbClr val="798079"/>
                </a:solidFill>
                <a:latin typeface="Times New Roman"/>
                <a:cs typeface="Times New Roman"/>
              </a:rPr>
              <a:t>distraught</a:t>
            </a:r>
            <a:r>
              <a:rPr sz="850" spc="165" dirty="0">
                <a:solidFill>
                  <a:srgbClr val="798079"/>
                </a:solidFill>
                <a:latin typeface="Times New Roman"/>
                <a:cs typeface="Times New Roman"/>
              </a:rPr>
              <a:t> </a:t>
            </a:r>
            <a:r>
              <a:rPr sz="850" spc="-20" dirty="0">
                <a:solidFill>
                  <a:srgbClr val="798079"/>
                </a:solidFill>
                <a:latin typeface="Times New Roman"/>
                <a:cs typeface="Times New Roman"/>
              </a:rPr>
              <a:t>family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83424" y="6089650"/>
            <a:ext cx="1737360" cy="206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30" dirty="0">
                <a:solidFill>
                  <a:srgbClr val="798079"/>
                </a:solidFill>
                <a:latin typeface="Times New Roman"/>
                <a:cs typeface="Times New Roman"/>
              </a:rPr>
              <a:t>membe_rs </a:t>
            </a:r>
            <a:r>
              <a:rPr sz="850" dirty="0">
                <a:solidFill>
                  <a:srgbClr val="798079"/>
                </a:solidFill>
                <a:latin typeface="Times New Roman"/>
                <a:cs typeface="Times New Roman"/>
              </a:rPr>
              <a:t>who </a:t>
            </a:r>
            <a:r>
              <a:rPr sz="1250" spc="-175" dirty="0">
                <a:solidFill>
                  <a:srgbClr val="798079"/>
                </a:solidFill>
                <a:latin typeface="Times New Roman"/>
                <a:cs typeface="Times New Roman"/>
              </a:rPr>
              <a:t>1!1a  </a:t>
            </a:r>
            <a:r>
              <a:rPr sz="850" spc="-15" dirty="0">
                <a:solidFill>
                  <a:srgbClr val="798079"/>
                </a:solidFill>
                <a:latin typeface="Times New Roman"/>
                <a:cs typeface="Times New Roman"/>
              </a:rPr>
              <a:t>lose </a:t>
            </a:r>
            <a:r>
              <a:rPr sz="850" spc="5" dirty="0">
                <a:solidFill>
                  <a:srgbClr val="798079"/>
                </a:solidFill>
                <a:latin typeface="Times New Roman"/>
                <a:cs typeface="Times New Roman"/>
              </a:rPr>
              <a:t>their</a:t>
            </a:r>
            <a:r>
              <a:rPr sz="850" dirty="0">
                <a:solidFill>
                  <a:srgbClr val="798079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798079"/>
                </a:solidFill>
                <a:latin typeface="Times New Roman"/>
                <a:cs typeface="Times New Roman"/>
              </a:rPr>
              <a:t>tempers.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78105" indent="1905">
              <a:lnSpc>
                <a:spcPct val="85900"/>
              </a:lnSpc>
            </a:pPr>
            <a:r>
              <a:rPr spc="-15" dirty="0"/>
              <a:t>for </a:t>
            </a:r>
            <a:r>
              <a:rPr spc="10" dirty="0"/>
              <a:t>serious </a:t>
            </a:r>
            <a:r>
              <a:rPr spc="-10" dirty="0"/>
              <a:t>violent </a:t>
            </a:r>
            <a:r>
              <a:rPr spc="-5" dirty="0"/>
              <a:t>felonies would </a:t>
            </a:r>
            <a:r>
              <a:rPr spc="25" dirty="0"/>
              <a:t>not </a:t>
            </a:r>
            <a:r>
              <a:rPr spc="15" dirty="0"/>
              <a:t>be  </a:t>
            </a:r>
            <a:r>
              <a:rPr spc="-20" dirty="0"/>
              <a:t>given </a:t>
            </a:r>
            <a:r>
              <a:rPr spc="10" dirty="0"/>
              <a:t>the </a:t>
            </a:r>
            <a:r>
              <a:rPr spc="25" dirty="0"/>
              <a:t>same </a:t>
            </a:r>
            <a:r>
              <a:rPr spc="10" dirty="0"/>
              <a:t>consideration, </a:t>
            </a:r>
            <a:r>
              <a:rPr spc="-5" dirty="0"/>
              <a:t>which  makes </a:t>
            </a:r>
            <a:r>
              <a:rPr spc="15" dirty="0"/>
              <a:t>sen</a:t>
            </a:r>
            <a:r>
              <a:rPr spc="75" dirty="0"/>
              <a:t> </a:t>
            </a:r>
            <a:r>
              <a:rPr spc="5" dirty="0"/>
              <a:t>e.</a:t>
            </a:r>
          </a:p>
          <a:p>
            <a:pPr marL="104139">
              <a:lnSpc>
                <a:spcPts val="800"/>
              </a:lnSpc>
            </a:pPr>
            <a:r>
              <a:rPr spc="-5" dirty="0"/>
              <a:t>Since </a:t>
            </a:r>
            <a:r>
              <a:rPr spc="-30" dirty="0"/>
              <a:t>2002, </a:t>
            </a:r>
            <a:r>
              <a:rPr spc="-10" dirty="0"/>
              <a:t>police officers </a:t>
            </a:r>
            <a:r>
              <a:rPr spc="-5" dirty="0"/>
              <a:t>have</a:t>
            </a:r>
            <a:r>
              <a:rPr spc="175" dirty="0"/>
              <a:t> </a:t>
            </a:r>
            <a:r>
              <a:rPr spc="10" dirty="0"/>
              <a:t>not</a:t>
            </a:r>
          </a:p>
          <a:p>
            <a:pPr marL="12700" marR="26034" indent="2540">
              <a:lnSpc>
                <a:spcPts val="860"/>
              </a:lnSpc>
              <a:spcBef>
                <a:spcPts val="95"/>
              </a:spcBef>
            </a:pPr>
            <a:r>
              <a:rPr dirty="0"/>
              <a:t>routinely </a:t>
            </a:r>
            <a:r>
              <a:rPr spc="5" dirty="0"/>
              <a:t>arrested </a:t>
            </a:r>
            <a:r>
              <a:rPr spc="-5" dirty="0"/>
              <a:t>victims </a:t>
            </a:r>
            <a:r>
              <a:rPr spc="-25" dirty="0"/>
              <a:t>of </a:t>
            </a:r>
            <a:r>
              <a:rPr spc="-5" dirty="0"/>
              <a:t>violent  </a:t>
            </a:r>
            <a:r>
              <a:rPr dirty="0"/>
              <a:t>crime </a:t>
            </a:r>
            <a:r>
              <a:rPr spc="5" dirty="0"/>
              <a:t>on </a:t>
            </a:r>
            <a:r>
              <a:rPr spc="15" dirty="0"/>
              <a:t>outstanding </a:t>
            </a:r>
            <a:r>
              <a:rPr spc="10" dirty="0"/>
              <a:t>misdemeanor </a:t>
            </a:r>
            <a:r>
              <a:rPr spc="15" dirty="0"/>
              <a:t>war­  </a:t>
            </a:r>
            <a:r>
              <a:rPr spc="10" dirty="0"/>
              <a:t>rants </a:t>
            </a:r>
            <a:r>
              <a:rPr spc="15" dirty="0"/>
              <a:t>because </a:t>
            </a:r>
            <a:r>
              <a:rPr spc="10" dirty="0"/>
              <a:t>the </a:t>
            </a:r>
            <a:r>
              <a:rPr spc="20" dirty="0"/>
              <a:t>department </a:t>
            </a:r>
            <a:r>
              <a:rPr spc="15" dirty="0"/>
              <a:t>does </a:t>
            </a:r>
            <a:r>
              <a:rPr spc="30" dirty="0"/>
              <a:t>no</a:t>
            </a:r>
            <a:r>
              <a:rPr spc="30" dirty="0">
                <a:solidFill>
                  <a:srgbClr val="646D60"/>
                </a:solidFill>
              </a:rPr>
              <a:t>t  </a:t>
            </a:r>
            <a:r>
              <a:rPr spc="5" dirty="0"/>
              <a:t>want </a:t>
            </a:r>
            <a:r>
              <a:rPr spc="-5" dirty="0"/>
              <a:t>to </a:t>
            </a:r>
            <a:r>
              <a:rPr spc="5" dirty="0"/>
              <a:t>further </a:t>
            </a:r>
            <a:r>
              <a:rPr spc="10" dirty="0"/>
              <a:t>traumatize </a:t>
            </a:r>
            <a:r>
              <a:rPr spc="-5" dirty="0"/>
              <a:t>victims</a:t>
            </a:r>
            <a:r>
              <a:rPr spc="110" dirty="0"/>
              <a:t> </a:t>
            </a:r>
            <a:r>
              <a:rPr spc="-30" dirty="0"/>
              <a:t>o</a:t>
            </a:r>
            <a:r>
              <a:rPr spc="-30" dirty="0">
                <a:solidFill>
                  <a:srgbClr val="646D60"/>
                </a:solidFill>
              </a:rPr>
              <a:t>f</a:t>
            </a:r>
          </a:p>
          <a:p>
            <a:pPr marL="15240" marR="193040">
              <a:lnSpc>
                <a:spcPts val="860"/>
              </a:lnSpc>
              <a:spcBef>
                <a:spcPts val="25"/>
              </a:spcBef>
            </a:pPr>
            <a:r>
              <a:rPr spc="-50" dirty="0"/>
              <a:t>vio </a:t>
            </a:r>
            <a:r>
              <a:rPr spc="-5" dirty="0">
                <a:solidFill>
                  <a:srgbClr val="646D60"/>
                </a:solidFill>
              </a:rPr>
              <a:t>l</a:t>
            </a:r>
            <a:r>
              <a:rPr spc="-5" dirty="0"/>
              <a:t>ent </a:t>
            </a:r>
            <a:r>
              <a:rPr dirty="0"/>
              <a:t>crimes. </a:t>
            </a:r>
            <a:r>
              <a:rPr spc="-25" dirty="0"/>
              <a:t>Now </a:t>
            </a:r>
            <a:r>
              <a:rPr spc="20" dirty="0"/>
              <a:t>the </a:t>
            </a:r>
            <a:r>
              <a:rPr spc="-10" dirty="0"/>
              <a:t>policy </a:t>
            </a:r>
            <a:r>
              <a:rPr sz="800" spc="-10" dirty="0"/>
              <a:t>will </a:t>
            </a:r>
            <a:r>
              <a:rPr spc="5" dirty="0">
                <a:solidFill>
                  <a:srgbClr val="646D60"/>
                </a:solidFill>
              </a:rPr>
              <a:t>b</a:t>
            </a:r>
            <a:r>
              <a:rPr spc="5" dirty="0"/>
              <a:t>e  extended </a:t>
            </a:r>
            <a:r>
              <a:rPr spc="-5" dirty="0"/>
              <a:t>to </a:t>
            </a:r>
            <a:r>
              <a:rPr spc="-10" dirty="0"/>
              <a:t>nonvio</a:t>
            </a:r>
            <a:r>
              <a:rPr spc="-10" dirty="0">
                <a:solidFill>
                  <a:srgbClr val="646D60"/>
                </a:solidFill>
              </a:rPr>
              <a:t>l</a:t>
            </a:r>
            <a:r>
              <a:rPr spc="-10" dirty="0"/>
              <a:t>e </a:t>
            </a:r>
            <a:r>
              <a:rPr spc="-5" dirty="0"/>
              <a:t>nt</a:t>
            </a:r>
            <a:r>
              <a:rPr spc="10" dirty="0"/>
              <a:t> </a:t>
            </a:r>
            <a:r>
              <a:rPr spc="-5" dirty="0"/>
              <a:t>felonies</a:t>
            </a:r>
            <a:r>
              <a:rPr spc="-5" dirty="0">
                <a:solidFill>
                  <a:srgbClr val="646D60"/>
                </a:solidFill>
              </a:rPr>
              <a:t>.</a:t>
            </a:r>
            <a:endParaRPr sz="800"/>
          </a:p>
          <a:p>
            <a:pPr marL="17780" indent="95885">
              <a:lnSpc>
                <a:spcPts val="810"/>
              </a:lnSpc>
            </a:pPr>
            <a:r>
              <a:rPr spc="-20" dirty="0"/>
              <a:t>In </a:t>
            </a:r>
            <a:r>
              <a:rPr spc="-5" dirty="0"/>
              <a:t>this </a:t>
            </a:r>
            <a:r>
              <a:rPr spc="10" dirty="0"/>
              <a:t>case </a:t>
            </a:r>
            <a:r>
              <a:rPr spc="20" dirty="0"/>
              <a:t>the </a:t>
            </a:r>
            <a:r>
              <a:rPr spc="-10" dirty="0"/>
              <a:t>victim </a:t>
            </a:r>
            <a:r>
              <a:rPr spc="-5" dirty="0"/>
              <a:t>was </a:t>
            </a:r>
            <a:r>
              <a:rPr spc="15" dirty="0"/>
              <a:t>wante</a:t>
            </a:r>
            <a:r>
              <a:rPr spc="15" dirty="0">
                <a:solidFill>
                  <a:srgbClr val="646D60"/>
                </a:solidFill>
              </a:rPr>
              <a:t>d </a:t>
            </a:r>
            <a:r>
              <a:rPr spc="40" dirty="0"/>
              <a:t>o</a:t>
            </a:r>
            <a:r>
              <a:rPr spc="40" dirty="0">
                <a:solidFill>
                  <a:srgbClr val="646D60"/>
                </a:solidFill>
              </a:rPr>
              <a:t>n</a:t>
            </a:r>
            <a:r>
              <a:rPr dirty="0">
                <a:solidFill>
                  <a:srgbClr val="646D60"/>
                </a:solidFill>
              </a:rPr>
              <a:t> </a:t>
            </a:r>
            <a:r>
              <a:rPr spc="20" dirty="0">
                <a:solidFill>
                  <a:srgbClr val="646D60"/>
                </a:solidFill>
              </a:rPr>
              <a:t>a</a:t>
            </a:r>
          </a:p>
          <a:p>
            <a:pPr marL="15875" marR="24765" indent="1905">
              <a:lnSpc>
                <a:spcPct val="85500"/>
              </a:lnSpc>
              <a:spcBef>
                <a:spcPts val="95"/>
              </a:spcBef>
            </a:pPr>
            <a:r>
              <a:rPr spc="-5" dirty="0"/>
              <a:t>four-year-old </a:t>
            </a:r>
            <a:r>
              <a:rPr spc="5" dirty="0"/>
              <a:t>warrant </a:t>
            </a:r>
            <a:r>
              <a:rPr spc="-5" dirty="0"/>
              <a:t>for </a:t>
            </a:r>
            <a:r>
              <a:rPr dirty="0"/>
              <a:t>having </a:t>
            </a:r>
            <a:r>
              <a:rPr spc="-20" dirty="0"/>
              <a:t>faile</a:t>
            </a:r>
            <a:r>
              <a:rPr spc="-20" dirty="0">
                <a:solidFill>
                  <a:srgbClr val="646D60"/>
                </a:solidFill>
              </a:rPr>
              <a:t>d </a:t>
            </a:r>
            <a:r>
              <a:rPr spc="10" dirty="0">
                <a:solidFill>
                  <a:srgbClr val="646D60"/>
                </a:solidFill>
              </a:rPr>
              <a:t>to  </a:t>
            </a:r>
            <a:r>
              <a:rPr spc="-5" dirty="0"/>
              <a:t>pay </a:t>
            </a:r>
            <a:r>
              <a:rPr dirty="0"/>
              <a:t>restitution </a:t>
            </a:r>
            <a:r>
              <a:rPr spc="-5" dirty="0"/>
              <a:t>in </a:t>
            </a:r>
            <a:r>
              <a:rPr spc="20" dirty="0"/>
              <a:t>an </a:t>
            </a:r>
            <a:r>
              <a:rPr spc="25" dirty="0"/>
              <a:t>auto </a:t>
            </a:r>
            <a:r>
              <a:rPr spc="5" dirty="0"/>
              <a:t>theft </a:t>
            </a:r>
            <a:r>
              <a:rPr spc="20" dirty="0"/>
              <a:t>and </a:t>
            </a:r>
            <a:r>
              <a:rPr spc="30" dirty="0">
                <a:solidFill>
                  <a:srgbClr val="646D60"/>
                </a:solidFill>
              </a:rPr>
              <a:t>b</a:t>
            </a:r>
            <a:r>
              <a:rPr spc="30" dirty="0"/>
              <a:t>ur­  </a:t>
            </a:r>
            <a:r>
              <a:rPr spc="-20" dirty="0"/>
              <a:t>glary </a:t>
            </a:r>
            <a:r>
              <a:rPr spc="5" dirty="0"/>
              <a:t>case. </a:t>
            </a:r>
            <a:r>
              <a:rPr spc="10" dirty="0"/>
              <a:t>The woman </a:t>
            </a:r>
            <a:r>
              <a:rPr dirty="0"/>
              <a:t>says </a:t>
            </a:r>
            <a:r>
              <a:rPr spc="25" dirty="0"/>
              <a:t>she </a:t>
            </a:r>
            <a:r>
              <a:rPr spc="15" dirty="0"/>
              <a:t>tho</a:t>
            </a:r>
            <a:r>
              <a:rPr spc="15" dirty="0">
                <a:solidFill>
                  <a:srgbClr val="646D60"/>
                </a:solidFill>
              </a:rPr>
              <a:t>ught  </a:t>
            </a:r>
            <a:r>
              <a:rPr spc="10" dirty="0"/>
              <a:t>the matter </a:t>
            </a:r>
            <a:r>
              <a:rPr dirty="0"/>
              <a:t>had been</a:t>
            </a:r>
            <a:r>
              <a:rPr spc="195" dirty="0"/>
              <a:t> </a:t>
            </a:r>
            <a:r>
              <a:rPr spc="-10" dirty="0"/>
              <a:t>reso</a:t>
            </a:r>
            <a:r>
              <a:rPr spc="-10" dirty="0">
                <a:solidFill>
                  <a:srgbClr val="646D60"/>
                </a:solidFill>
              </a:rPr>
              <a:t>l</a:t>
            </a:r>
            <a:r>
              <a:rPr spc="-10" dirty="0"/>
              <a:t>ved.</a:t>
            </a:r>
          </a:p>
          <a:p>
            <a:pPr marL="18415" marR="56515" indent="93345">
              <a:lnSpc>
                <a:spcPts val="860"/>
              </a:lnSpc>
              <a:spcBef>
                <a:spcPts val="5"/>
              </a:spcBef>
            </a:pPr>
            <a:r>
              <a:rPr spc="-5" dirty="0"/>
              <a:t>Nevertheless, </a:t>
            </a:r>
            <a:r>
              <a:rPr spc="25" dirty="0"/>
              <a:t>she </a:t>
            </a:r>
            <a:r>
              <a:rPr spc="-5" dirty="0"/>
              <a:t>was </a:t>
            </a:r>
            <a:r>
              <a:rPr spc="-10" dirty="0"/>
              <a:t>jailed</a:t>
            </a:r>
            <a:r>
              <a:rPr spc="-10" dirty="0">
                <a:solidFill>
                  <a:srgbClr val="646D60"/>
                </a:solidFill>
              </a:rPr>
              <a:t>. </a:t>
            </a:r>
            <a:r>
              <a:rPr spc="10" dirty="0"/>
              <a:t>Then, </a:t>
            </a:r>
            <a:r>
              <a:rPr spc="25" dirty="0"/>
              <a:t>to  </a:t>
            </a:r>
            <a:r>
              <a:rPr dirty="0"/>
              <a:t>make </a:t>
            </a:r>
            <a:r>
              <a:rPr spc="10" dirty="0"/>
              <a:t>matters </a:t>
            </a:r>
            <a:r>
              <a:rPr spc="-5" dirty="0"/>
              <a:t>worse, </a:t>
            </a:r>
            <a:r>
              <a:rPr spc="25" dirty="0"/>
              <a:t>she </a:t>
            </a:r>
            <a:r>
              <a:rPr spc="-5" dirty="0"/>
              <a:t>claims to</a:t>
            </a:r>
            <a:r>
              <a:rPr spc="75" dirty="0"/>
              <a:t> </a:t>
            </a:r>
            <a:r>
              <a:rPr dirty="0">
                <a:solidFill>
                  <a:srgbClr val="646D60"/>
                </a:solidFill>
              </a:rPr>
              <a:t>h</a:t>
            </a:r>
            <a:r>
              <a:rPr dirty="0"/>
              <a:t>ave</a:t>
            </a:r>
          </a:p>
          <a:p>
            <a:pPr marL="15240" marR="10160" indent="3810">
              <a:lnSpc>
                <a:spcPct val="85900"/>
              </a:lnSpc>
              <a:spcBef>
                <a:spcPts val="10"/>
              </a:spcBef>
            </a:pPr>
            <a:r>
              <a:rPr spc="5" dirty="0"/>
              <a:t>been </a:t>
            </a:r>
            <a:r>
              <a:rPr spc="-5" dirty="0"/>
              <a:t>refused a </a:t>
            </a:r>
            <a:r>
              <a:rPr spc="15" dirty="0"/>
              <a:t>second dose </a:t>
            </a:r>
            <a:r>
              <a:rPr spc="-25" dirty="0"/>
              <a:t>of </a:t>
            </a:r>
            <a:r>
              <a:rPr spc="20" dirty="0"/>
              <a:t>emerge</a:t>
            </a:r>
            <a:r>
              <a:rPr spc="20" dirty="0">
                <a:solidFill>
                  <a:srgbClr val="646D60"/>
                </a:solidFill>
              </a:rPr>
              <a:t>n</a:t>
            </a:r>
            <a:r>
              <a:rPr spc="20" dirty="0"/>
              <a:t>­  </a:t>
            </a:r>
            <a:r>
              <a:rPr spc="-25" dirty="0"/>
              <a:t>cy </a:t>
            </a:r>
            <a:r>
              <a:rPr spc="10" dirty="0"/>
              <a:t>contraception prescribed </a:t>
            </a:r>
            <a:r>
              <a:rPr spc="-20" dirty="0"/>
              <a:t>by </a:t>
            </a:r>
            <a:r>
              <a:rPr spc="20" dirty="0"/>
              <a:t>a </a:t>
            </a:r>
            <a:r>
              <a:rPr spc="10" dirty="0"/>
              <a:t>n</a:t>
            </a:r>
            <a:r>
              <a:rPr spc="10" dirty="0">
                <a:solidFill>
                  <a:srgbClr val="646D60"/>
                </a:solidFill>
              </a:rPr>
              <a:t>ur</a:t>
            </a:r>
            <a:r>
              <a:rPr spc="10" dirty="0"/>
              <a:t>se </a:t>
            </a:r>
            <a:r>
              <a:rPr spc="30" dirty="0"/>
              <a:t>a</a:t>
            </a:r>
            <a:r>
              <a:rPr spc="30" dirty="0">
                <a:solidFill>
                  <a:srgbClr val="646D60"/>
                </a:solidFill>
              </a:rPr>
              <a:t>t  </a:t>
            </a:r>
            <a:r>
              <a:rPr spc="-5" dirty="0"/>
              <a:t>a clinic </a:t>
            </a:r>
            <a:r>
              <a:rPr spc="10" dirty="0"/>
              <a:t>as </a:t>
            </a:r>
            <a:r>
              <a:rPr spc="5" dirty="0"/>
              <a:t>part </a:t>
            </a:r>
            <a:r>
              <a:rPr spc="-25" dirty="0"/>
              <a:t>of </a:t>
            </a:r>
            <a:r>
              <a:rPr spc="20" dirty="0"/>
              <a:t>a </a:t>
            </a:r>
            <a:r>
              <a:rPr spc="10" dirty="0"/>
              <a:t>rape</a:t>
            </a:r>
            <a:r>
              <a:rPr spc="-25" dirty="0"/>
              <a:t> </a:t>
            </a:r>
            <a:r>
              <a:rPr spc="10" dirty="0"/>
              <a:t>examination.</a:t>
            </a:r>
          </a:p>
          <a:p>
            <a:pPr marL="15240" marR="22225" indent="91440">
              <a:lnSpc>
                <a:spcPts val="860"/>
              </a:lnSpc>
              <a:spcBef>
                <a:spcPts val="5"/>
              </a:spcBef>
            </a:pPr>
            <a:r>
              <a:rPr spc="10" dirty="0"/>
              <a:t>The </a:t>
            </a:r>
            <a:r>
              <a:rPr spc="15" dirty="0"/>
              <a:t>mother </a:t>
            </a:r>
            <a:r>
              <a:rPr spc="-15" dirty="0"/>
              <a:t>of </a:t>
            </a:r>
            <a:r>
              <a:rPr spc="10" dirty="0"/>
              <a:t>the </a:t>
            </a:r>
            <a:r>
              <a:rPr spc="-20" dirty="0"/>
              <a:t>girl </a:t>
            </a:r>
            <a:r>
              <a:rPr spc="5" dirty="0"/>
              <a:t>said </a:t>
            </a:r>
            <a:r>
              <a:rPr spc="30" dirty="0"/>
              <a:t>the </a:t>
            </a:r>
            <a:r>
              <a:rPr spc="5" dirty="0"/>
              <a:t>n</a:t>
            </a:r>
            <a:r>
              <a:rPr spc="5" dirty="0">
                <a:solidFill>
                  <a:srgbClr val="646D60"/>
                </a:solidFill>
              </a:rPr>
              <a:t>u</a:t>
            </a:r>
            <a:r>
              <a:rPr spc="5" dirty="0"/>
              <a:t>rse </a:t>
            </a:r>
            <a:r>
              <a:rPr spc="30" dirty="0"/>
              <a:t>a</a:t>
            </a:r>
            <a:r>
              <a:rPr spc="30" dirty="0">
                <a:solidFill>
                  <a:srgbClr val="646D60"/>
                </a:solidFill>
              </a:rPr>
              <a:t>t  </a:t>
            </a:r>
            <a:r>
              <a:rPr spc="10" dirty="0"/>
              <a:t>the </a:t>
            </a:r>
            <a:r>
              <a:rPr spc="-25" dirty="0"/>
              <a:t>jail, </a:t>
            </a:r>
            <a:r>
              <a:rPr dirty="0"/>
              <a:t>who </a:t>
            </a:r>
            <a:r>
              <a:rPr spc="-10" dirty="0"/>
              <a:t>works </a:t>
            </a:r>
            <a:r>
              <a:rPr spc="-15" dirty="0"/>
              <a:t>for </a:t>
            </a:r>
            <a:r>
              <a:rPr spc="20" dirty="0"/>
              <a:t>a </a:t>
            </a:r>
            <a:r>
              <a:rPr spc="5" dirty="0"/>
              <a:t>private </a:t>
            </a:r>
            <a:r>
              <a:rPr spc="10" dirty="0"/>
              <a:t>contrac­  </a:t>
            </a:r>
            <a:r>
              <a:rPr spc="-5" dirty="0"/>
              <a:t>tor, </a:t>
            </a:r>
            <a:r>
              <a:rPr spc="15" dirty="0"/>
              <a:t>denied </a:t>
            </a:r>
            <a:r>
              <a:rPr spc="20" dirty="0"/>
              <a:t>the dose </a:t>
            </a:r>
            <a:r>
              <a:rPr spc="10" dirty="0"/>
              <a:t>because </a:t>
            </a:r>
            <a:r>
              <a:rPr spc="-25" dirty="0"/>
              <a:t>of </a:t>
            </a:r>
            <a:r>
              <a:rPr spc="-5" dirty="0"/>
              <a:t>religi</a:t>
            </a:r>
            <a:r>
              <a:rPr spc="-5" dirty="0">
                <a:solidFill>
                  <a:srgbClr val="646D60"/>
                </a:solidFill>
              </a:rPr>
              <a:t>ou</a:t>
            </a:r>
            <a:r>
              <a:rPr spc="-5" dirty="0"/>
              <a:t>s  </a:t>
            </a:r>
            <a:r>
              <a:rPr dirty="0"/>
              <a:t>convictions.</a:t>
            </a:r>
          </a:p>
          <a:p>
            <a:pPr marL="13970" marR="5080" indent="93345">
              <a:lnSpc>
                <a:spcPct val="85500"/>
              </a:lnSpc>
              <a:spcBef>
                <a:spcPts val="10"/>
              </a:spcBef>
            </a:pPr>
            <a:r>
              <a:rPr spc="10" dirty="0"/>
              <a:t>The </a:t>
            </a:r>
            <a:r>
              <a:rPr spc="-5" dirty="0"/>
              <a:t>Hillsborough </a:t>
            </a:r>
            <a:r>
              <a:rPr spc="10" dirty="0"/>
              <a:t>Sheriffs </a:t>
            </a:r>
            <a:r>
              <a:rPr spc="-20" dirty="0"/>
              <a:t>Office  </a:t>
            </a:r>
            <a:r>
              <a:rPr spc="5" dirty="0"/>
              <a:t>should </a:t>
            </a:r>
            <a:r>
              <a:rPr dirty="0"/>
              <a:t>investigate </a:t>
            </a:r>
            <a:r>
              <a:rPr spc="10" dirty="0"/>
              <a:t>the </a:t>
            </a:r>
            <a:r>
              <a:rPr spc="20" dirty="0"/>
              <a:t>woman's </a:t>
            </a:r>
            <a:r>
              <a:rPr spc="5" dirty="0"/>
              <a:t>claims. </a:t>
            </a:r>
            <a:r>
              <a:rPr spc="-50" dirty="0"/>
              <a:t>If  </a:t>
            </a:r>
            <a:r>
              <a:rPr spc="5" dirty="0"/>
              <a:t>they </a:t>
            </a:r>
            <a:r>
              <a:rPr spc="15" dirty="0"/>
              <a:t>turn </a:t>
            </a:r>
            <a:r>
              <a:rPr spc="20" dirty="0"/>
              <a:t>out </a:t>
            </a:r>
            <a:r>
              <a:rPr spc="10" dirty="0"/>
              <a:t>to </a:t>
            </a:r>
            <a:r>
              <a:rPr spc="-10" dirty="0"/>
              <a:t>be </a:t>
            </a:r>
            <a:r>
              <a:rPr spc="10" dirty="0"/>
              <a:t>true, </a:t>
            </a:r>
            <a:r>
              <a:rPr spc="20" dirty="0"/>
              <a:t>the contracto</a:t>
            </a:r>
            <a:r>
              <a:rPr spc="20" dirty="0">
                <a:solidFill>
                  <a:srgbClr val="646D60"/>
                </a:solidFill>
              </a:rPr>
              <a:t>r  </a:t>
            </a:r>
            <a:r>
              <a:rPr spc="15" dirty="0"/>
              <a:t>should be </a:t>
            </a:r>
            <a:r>
              <a:rPr spc="-10" dirty="0"/>
              <a:t>called  </a:t>
            </a:r>
            <a:r>
              <a:rPr spc="-15" dirty="0"/>
              <a:t>to </a:t>
            </a:r>
            <a:r>
              <a:rPr spc="10" dirty="0"/>
              <a:t>account. </a:t>
            </a:r>
            <a:r>
              <a:rPr spc="-5" dirty="0"/>
              <a:t>Rape</a:t>
            </a:r>
            <a:r>
              <a:rPr spc="-85" dirty="0"/>
              <a:t> </a:t>
            </a:r>
            <a:r>
              <a:rPr spc="5" dirty="0"/>
              <a:t>vic</a:t>
            </a:r>
            <a:r>
              <a:rPr spc="5" dirty="0">
                <a:solidFill>
                  <a:srgbClr val="646D60"/>
                </a:solidFill>
              </a:rPr>
              <a:t>tim</a:t>
            </a:r>
            <a:r>
              <a:rPr spc="5" dirty="0"/>
              <a:t>s</a:t>
            </a:r>
          </a:p>
          <a:p>
            <a:pPr marL="14604">
              <a:lnSpc>
                <a:spcPts val="800"/>
              </a:lnSpc>
            </a:pPr>
            <a:r>
              <a:rPr spc="15" dirty="0"/>
              <a:t>- </a:t>
            </a:r>
            <a:r>
              <a:rPr spc="-5" dirty="0"/>
              <a:t>even </a:t>
            </a:r>
            <a:r>
              <a:rPr dirty="0"/>
              <a:t>when </a:t>
            </a:r>
            <a:r>
              <a:rPr spc="-20" dirty="0"/>
              <a:t>jailed -  </a:t>
            </a:r>
            <a:r>
              <a:rPr spc="15" dirty="0"/>
              <a:t>should be </a:t>
            </a:r>
            <a:r>
              <a:rPr spc="-15" dirty="0"/>
              <a:t>give</a:t>
            </a:r>
            <a:r>
              <a:rPr spc="-15" dirty="0">
                <a:solidFill>
                  <a:srgbClr val="646D60"/>
                </a:solidFill>
              </a:rPr>
              <a:t>n  </a:t>
            </a:r>
            <a:r>
              <a:rPr spc="10" dirty="0">
                <a:solidFill>
                  <a:srgbClr val="646D60"/>
                </a:solidFill>
              </a:rPr>
              <a:t>th</a:t>
            </a:r>
            <a:r>
              <a:rPr spc="10" dirty="0"/>
              <a:t>e</a:t>
            </a:r>
          </a:p>
          <a:p>
            <a:pPr marL="24130">
              <a:lnSpc>
                <a:spcPts val="875"/>
              </a:lnSpc>
            </a:pPr>
            <a:r>
              <a:rPr spc="10" dirty="0"/>
              <a:t>treatment </a:t>
            </a:r>
            <a:r>
              <a:rPr spc="-5" dirty="0"/>
              <a:t>they</a:t>
            </a:r>
            <a:r>
              <a:rPr spc="60" dirty="0"/>
              <a:t> </a:t>
            </a:r>
            <a:r>
              <a:rPr spc="10" dirty="0"/>
              <a:t>need.</a:t>
            </a:r>
          </a:p>
          <a:p>
            <a:pPr marL="18415" marR="10795" indent="92075" algn="just">
              <a:lnSpc>
                <a:spcPct val="85500"/>
              </a:lnSpc>
              <a:spcBef>
                <a:spcPts val="65"/>
              </a:spcBef>
            </a:pPr>
            <a:r>
              <a:rPr spc="10" dirty="0"/>
              <a:t>The episode </a:t>
            </a:r>
            <a:r>
              <a:rPr spc="-10" dirty="0"/>
              <a:t>gave </a:t>
            </a:r>
            <a:r>
              <a:rPr spc="20" dirty="0"/>
              <a:t>Tampa </a:t>
            </a:r>
            <a:r>
              <a:rPr spc="-5" dirty="0"/>
              <a:t>police a </a:t>
            </a:r>
            <a:r>
              <a:rPr spc="5" dirty="0">
                <a:solidFill>
                  <a:srgbClr val="646D60"/>
                </a:solidFill>
              </a:rPr>
              <a:t>bla</a:t>
            </a:r>
            <a:r>
              <a:rPr spc="5" dirty="0"/>
              <a:t>c</a:t>
            </a:r>
            <a:r>
              <a:rPr spc="5" dirty="0">
                <a:solidFill>
                  <a:srgbClr val="646D60"/>
                </a:solidFill>
              </a:rPr>
              <a:t>k  </a:t>
            </a:r>
            <a:r>
              <a:rPr spc="-5" dirty="0"/>
              <a:t>eye. </a:t>
            </a:r>
            <a:r>
              <a:rPr spc="-25" dirty="0"/>
              <a:t>But </a:t>
            </a:r>
            <a:r>
              <a:rPr spc="20" dirty="0"/>
              <a:t>at </a:t>
            </a:r>
            <a:r>
              <a:rPr dirty="0"/>
              <a:t>least </a:t>
            </a:r>
            <a:r>
              <a:rPr spc="-5" dirty="0"/>
              <a:t>Hogue </a:t>
            </a:r>
            <a:r>
              <a:rPr spc="-15" dirty="0"/>
              <a:t>respo </a:t>
            </a:r>
            <a:r>
              <a:rPr spc="30" dirty="0">
                <a:solidFill>
                  <a:srgbClr val="646D60"/>
                </a:solidFill>
              </a:rPr>
              <a:t>nd</a:t>
            </a:r>
            <a:r>
              <a:rPr spc="30" dirty="0"/>
              <a:t>ed </a:t>
            </a:r>
            <a:r>
              <a:rPr spc="15" dirty="0">
                <a:solidFill>
                  <a:srgbClr val="646D60"/>
                </a:solidFill>
              </a:rPr>
              <a:t>qui</a:t>
            </a:r>
            <a:r>
              <a:rPr spc="15" dirty="0"/>
              <a:t>c</a:t>
            </a:r>
            <a:r>
              <a:rPr spc="15" dirty="0">
                <a:solidFill>
                  <a:srgbClr val="646D60"/>
                </a:solidFill>
              </a:rPr>
              <a:t>k</a:t>
            </a:r>
            <a:r>
              <a:rPr spc="15" dirty="0"/>
              <a:t>­  </a:t>
            </a:r>
            <a:r>
              <a:rPr spc="-30" dirty="0"/>
              <a:t>ly. </a:t>
            </a:r>
            <a:r>
              <a:rPr spc="10" dirty="0"/>
              <a:t>The corrected </a:t>
            </a:r>
            <a:r>
              <a:rPr spc="-15" dirty="0"/>
              <a:t>policy </a:t>
            </a:r>
            <a:r>
              <a:rPr spc="-20" dirty="0"/>
              <a:t>shou </a:t>
            </a:r>
            <a:r>
              <a:rPr spc="-20" dirty="0">
                <a:solidFill>
                  <a:srgbClr val="646D60"/>
                </a:solidFill>
              </a:rPr>
              <a:t>l</a:t>
            </a:r>
            <a:r>
              <a:rPr spc="-20" dirty="0"/>
              <a:t>d </a:t>
            </a:r>
            <a:r>
              <a:rPr spc="15" dirty="0"/>
              <a:t>min</a:t>
            </a:r>
            <a:r>
              <a:rPr spc="15" dirty="0">
                <a:solidFill>
                  <a:srgbClr val="646D60"/>
                </a:solidFill>
              </a:rPr>
              <a:t>im</a:t>
            </a:r>
            <a:r>
              <a:rPr spc="15" dirty="0"/>
              <a:t>ize  </a:t>
            </a:r>
            <a:r>
              <a:rPr spc="10" dirty="0"/>
              <a:t>the </a:t>
            </a:r>
            <a:r>
              <a:rPr spc="15" dirty="0"/>
              <a:t>c</a:t>
            </a:r>
            <a:r>
              <a:rPr u="heavy" spc="15" dirty="0"/>
              <a:t>han</a:t>
            </a:r>
            <a:r>
              <a:rPr spc="15" dirty="0"/>
              <a:t>ces </a:t>
            </a:r>
            <a:r>
              <a:rPr spc="-25" dirty="0"/>
              <a:t>of </a:t>
            </a:r>
            <a:r>
              <a:rPr spc="20" dirty="0"/>
              <a:t>a </a:t>
            </a:r>
            <a:r>
              <a:rPr spc="10" dirty="0"/>
              <a:t>reoccurrence. </a:t>
            </a:r>
            <a:r>
              <a:rPr spc="-20" dirty="0"/>
              <a:t>Still,</a:t>
            </a:r>
            <a:r>
              <a:rPr spc="-120" dirty="0"/>
              <a:t> </a:t>
            </a:r>
            <a:r>
              <a:rPr spc="20" dirty="0">
                <a:solidFill>
                  <a:srgbClr val="646D60"/>
                </a:solidFill>
              </a:rPr>
              <a:t>there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6153" y="1681353"/>
            <a:ext cx="4280535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40" dirty="0">
                <a:solidFill>
                  <a:srgbClr val="1D3884"/>
                </a:solidFill>
                <a:latin typeface="Arial"/>
                <a:cs typeface="Arial"/>
              </a:rPr>
              <a:t>Productive</a:t>
            </a:r>
            <a:r>
              <a:rPr sz="2800" b="1" spc="70" dirty="0">
                <a:solidFill>
                  <a:srgbClr val="1D3884"/>
                </a:solidFill>
                <a:latin typeface="Arial"/>
                <a:cs typeface="Arial"/>
              </a:rPr>
              <a:t> </a:t>
            </a:r>
            <a:r>
              <a:rPr sz="2800" b="1" spc="45" dirty="0">
                <a:solidFill>
                  <a:srgbClr val="1D3884"/>
                </a:solidFill>
                <a:latin typeface="Arial"/>
                <a:cs typeface="Arial"/>
              </a:rPr>
              <a:t>Partnerships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446" y="2624835"/>
            <a:ext cx="3443604" cy="2054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indent="-330200">
              <a:lnSpc>
                <a:spcPct val="100000"/>
              </a:lnSpc>
              <a:buFont typeface="Arial"/>
              <a:buChar char="•"/>
              <a:tabLst>
                <a:tab pos="334010" algn="l"/>
                <a:tab pos="334645" algn="l"/>
              </a:tabLst>
            </a:pPr>
            <a:r>
              <a:rPr sz="2250" b="1" spc="-10" dirty="0">
                <a:solidFill>
                  <a:srgbClr val="1D3884"/>
                </a:solidFill>
                <a:latin typeface="Arial"/>
                <a:cs typeface="Arial"/>
              </a:rPr>
              <a:t>Bigs </a:t>
            </a:r>
            <a:r>
              <a:rPr sz="2250" b="1" spc="10" dirty="0">
                <a:solidFill>
                  <a:srgbClr val="1D3884"/>
                </a:solidFill>
                <a:latin typeface="Arial"/>
                <a:cs typeface="Arial"/>
              </a:rPr>
              <a:t>In</a:t>
            </a:r>
            <a:r>
              <a:rPr sz="2250" b="1" spc="165" dirty="0">
                <a:solidFill>
                  <a:srgbClr val="1D3884"/>
                </a:solidFill>
                <a:latin typeface="Arial"/>
                <a:cs typeface="Arial"/>
              </a:rPr>
              <a:t> </a:t>
            </a:r>
            <a:r>
              <a:rPr sz="2250" b="1" dirty="0">
                <a:solidFill>
                  <a:srgbClr val="1D3884"/>
                </a:solidFill>
                <a:latin typeface="Arial"/>
                <a:cs typeface="Arial"/>
              </a:rPr>
              <a:t>Blue</a:t>
            </a:r>
            <a:endParaRPr sz="2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1D3884"/>
              </a:buClr>
              <a:buFont typeface="Arial"/>
              <a:buChar char="•"/>
            </a:pPr>
            <a:endParaRPr sz="2600">
              <a:latin typeface="Times New Roman"/>
              <a:cs typeface="Times New Roman"/>
            </a:endParaRPr>
          </a:p>
          <a:p>
            <a:pPr marL="334010" indent="-321310">
              <a:lnSpc>
                <a:spcPct val="100000"/>
              </a:lnSpc>
              <a:buFont typeface="Arial"/>
              <a:buChar char="•"/>
              <a:tabLst>
                <a:tab pos="334010" algn="l"/>
                <a:tab pos="334645" algn="l"/>
                <a:tab pos="2734310" algn="l"/>
              </a:tabLst>
            </a:pPr>
            <a:r>
              <a:rPr sz="2250" b="1" spc="20" dirty="0">
                <a:solidFill>
                  <a:srgbClr val="1D3884"/>
                </a:solidFill>
                <a:latin typeface="Arial"/>
                <a:cs typeface="Arial"/>
              </a:rPr>
              <a:t>Fron</a:t>
            </a:r>
            <a:r>
              <a:rPr sz="2250" b="1" dirty="0">
                <a:solidFill>
                  <a:srgbClr val="1D3884"/>
                </a:solidFill>
                <a:latin typeface="Arial"/>
                <a:cs typeface="Arial"/>
              </a:rPr>
              <a:t>t</a:t>
            </a:r>
            <a:r>
              <a:rPr sz="2250" b="1" spc="35" dirty="0">
                <a:solidFill>
                  <a:srgbClr val="1D3884"/>
                </a:solidFill>
                <a:latin typeface="Arial"/>
                <a:cs typeface="Arial"/>
              </a:rPr>
              <a:t> </a:t>
            </a:r>
            <a:r>
              <a:rPr sz="2250" b="1" dirty="0">
                <a:solidFill>
                  <a:srgbClr val="1D3884"/>
                </a:solidFill>
                <a:latin typeface="Arial"/>
                <a:cs typeface="Arial"/>
              </a:rPr>
              <a:t>P</a:t>
            </a:r>
            <a:r>
              <a:rPr sz="2250" b="1" spc="10" dirty="0">
                <a:solidFill>
                  <a:srgbClr val="1D3884"/>
                </a:solidFill>
                <a:latin typeface="Arial"/>
                <a:cs typeface="Arial"/>
              </a:rPr>
              <a:t>o</a:t>
            </a:r>
            <a:r>
              <a:rPr sz="2250" b="1" spc="5" dirty="0">
                <a:solidFill>
                  <a:srgbClr val="1D3884"/>
                </a:solidFill>
                <a:latin typeface="Arial"/>
                <a:cs typeface="Arial"/>
              </a:rPr>
              <a:t>r</a:t>
            </a:r>
            <a:r>
              <a:rPr sz="2250" b="1" spc="15" dirty="0">
                <a:solidFill>
                  <a:srgbClr val="1D3884"/>
                </a:solidFill>
                <a:latin typeface="Arial"/>
                <a:cs typeface="Arial"/>
              </a:rPr>
              <a:t>c</a:t>
            </a:r>
            <a:r>
              <a:rPr sz="2250" b="1" dirty="0">
                <a:solidFill>
                  <a:srgbClr val="1D3884"/>
                </a:solidFill>
                <a:latin typeface="Arial"/>
                <a:cs typeface="Arial"/>
              </a:rPr>
              <a:t>h</a:t>
            </a:r>
            <a:r>
              <a:rPr sz="2250" b="1" spc="-5" dirty="0">
                <a:solidFill>
                  <a:srgbClr val="1D3884"/>
                </a:solidFill>
                <a:latin typeface="Arial"/>
                <a:cs typeface="Arial"/>
              </a:rPr>
              <a:t> </a:t>
            </a:r>
            <a:r>
              <a:rPr sz="2250" b="1" spc="10" dirty="0">
                <a:solidFill>
                  <a:srgbClr val="1D3884"/>
                </a:solidFill>
                <a:latin typeface="Arial"/>
                <a:cs typeface="Arial"/>
              </a:rPr>
              <a:t>Ro</a:t>
            </a:r>
            <a:r>
              <a:rPr sz="2250" b="1" spc="5" dirty="0">
                <a:solidFill>
                  <a:srgbClr val="1D3884"/>
                </a:solidFill>
                <a:latin typeface="Arial"/>
                <a:cs typeface="Arial"/>
              </a:rPr>
              <a:t>l</a:t>
            </a:r>
            <a:r>
              <a:rPr sz="2250" b="1" dirty="0">
                <a:solidFill>
                  <a:srgbClr val="1D3884"/>
                </a:solidFill>
                <a:latin typeface="Arial"/>
                <a:cs typeface="Arial"/>
              </a:rPr>
              <a:t>l	</a:t>
            </a:r>
            <a:r>
              <a:rPr sz="2250" b="1" spc="20" dirty="0">
                <a:solidFill>
                  <a:srgbClr val="1D3884"/>
                </a:solidFill>
                <a:latin typeface="Arial"/>
                <a:cs typeface="Arial"/>
              </a:rPr>
              <a:t>C</a:t>
            </a:r>
            <a:r>
              <a:rPr sz="2250" b="1" spc="25" dirty="0">
                <a:solidFill>
                  <a:srgbClr val="1D3884"/>
                </a:solidFill>
                <a:latin typeface="Arial"/>
                <a:cs typeface="Arial"/>
              </a:rPr>
              <a:t>a</a:t>
            </a:r>
            <a:r>
              <a:rPr sz="2250" b="1" spc="15" dirty="0">
                <a:solidFill>
                  <a:srgbClr val="1D3884"/>
                </a:solidFill>
                <a:latin typeface="Arial"/>
                <a:cs typeface="Arial"/>
              </a:rPr>
              <a:t>ll</a:t>
            </a:r>
            <a:r>
              <a:rPr sz="2250" b="1" dirty="0">
                <a:solidFill>
                  <a:srgbClr val="1D3884"/>
                </a:solidFill>
                <a:latin typeface="Arial"/>
                <a:cs typeface="Arial"/>
              </a:rPr>
              <a:t>s</a:t>
            </a:r>
            <a:endParaRPr sz="2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1D3884"/>
              </a:buClr>
              <a:buFont typeface="Arial"/>
              <a:buChar char="•"/>
            </a:pPr>
            <a:endParaRPr sz="2750">
              <a:latin typeface="Times New Roman"/>
              <a:cs typeface="Times New Roman"/>
            </a:endParaRPr>
          </a:p>
          <a:p>
            <a:pPr marL="342900" marR="302895" indent="-321310">
              <a:lnSpc>
                <a:spcPts val="2210"/>
              </a:lnSpc>
              <a:buFont typeface="Arial"/>
              <a:buChar char="•"/>
              <a:tabLst>
                <a:tab pos="342900" algn="l"/>
                <a:tab pos="343535" algn="l"/>
              </a:tabLst>
            </a:pPr>
            <a:r>
              <a:rPr sz="2250" b="1" spc="145" dirty="0">
                <a:solidFill>
                  <a:srgbClr val="1D3884"/>
                </a:solidFill>
                <a:latin typeface="Arial"/>
                <a:cs typeface="Arial"/>
              </a:rPr>
              <a:t>24/7 </a:t>
            </a:r>
            <a:r>
              <a:rPr sz="2250" b="1" spc="25" dirty="0">
                <a:solidFill>
                  <a:srgbClr val="1D3884"/>
                </a:solidFill>
                <a:latin typeface="Arial"/>
                <a:cs typeface="Arial"/>
              </a:rPr>
              <a:t>Public  </a:t>
            </a:r>
            <a:r>
              <a:rPr sz="2250" b="1" spc="50" dirty="0">
                <a:solidFill>
                  <a:srgbClr val="1D3884"/>
                </a:solidFill>
                <a:latin typeface="Arial"/>
                <a:cs typeface="Arial"/>
              </a:rPr>
              <a:t>Information</a:t>
            </a:r>
            <a:r>
              <a:rPr sz="2250" b="1" spc="55" dirty="0">
                <a:solidFill>
                  <a:srgbClr val="1D3884"/>
                </a:solidFill>
                <a:latin typeface="Arial"/>
                <a:cs typeface="Arial"/>
              </a:rPr>
              <a:t> </a:t>
            </a:r>
            <a:r>
              <a:rPr sz="2250" b="1" spc="35" dirty="0">
                <a:solidFill>
                  <a:srgbClr val="1D3884"/>
                </a:solidFill>
                <a:latin typeface="Arial"/>
                <a:cs typeface="Arial"/>
              </a:rPr>
              <a:t>System</a:t>
            </a:r>
            <a:endParaRPr sz="22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29784" y="1584960"/>
            <a:ext cx="3849623" cy="3849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65953" y="1431797"/>
            <a:ext cx="4178935" cy="0"/>
          </a:xfrm>
          <a:custGeom>
            <a:avLst/>
            <a:gdLst/>
            <a:ahLst/>
            <a:cxnLst/>
            <a:rect l="l" t="t" r="r" b="b"/>
            <a:pathLst>
              <a:path w="4178934">
                <a:moveTo>
                  <a:pt x="0" y="0"/>
                </a:moveTo>
                <a:lnTo>
                  <a:pt x="4178680" y="0"/>
                </a:lnTo>
              </a:path>
            </a:pathLst>
          </a:custGeom>
          <a:ln w="25908">
            <a:solidFill>
              <a:srgbClr val="ABD5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75859" y="1443227"/>
            <a:ext cx="0" cy="4132579"/>
          </a:xfrm>
          <a:custGeom>
            <a:avLst/>
            <a:gdLst/>
            <a:ahLst/>
            <a:cxnLst/>
            <a:rect l="l" t="t" r="r" b="b"/>
            <a:pathLst>
              <a:path h="4132579">
                <a:moveTo>
                  <a:pt x="0" y="0"/>
                </a:moveTo>
                <a:lnTo>
                  <a:pt x="0" y="4132580"/>
                </a:lnTo>
              </a:path>
            </a:pathLst>
          </a:custGeom>
          <a:ln w="24384">
            <a:solidFill>
              <a:srgbClr val="ABD5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65953" y="5587746"/>
            <a:ext cx="4178935" cy="0"/>
          </a:xfrm>
          <a:custGeom>
            <a:avLst/>
            <a:gdLst/>
            <a:ahLst/>
            <a:cxnLst/>
            <a:rect l="l" t="t" r="r" b="b"/>
            <a:pathLst>
              <a:path w="4178934">
                <a:moveTo>
                  <a:pt x="0" y="0"/>
                </a:moveTo>
                <a:lnTo>
                  <a:pt x="4178680" y="0"/>
                </a:lnTo>
              </a:path>
            </a:pathLst>
          </a:custGeom>
          <a:ln w="25908">
            <a:solidFill>
              <a:srgbClr val="ABD5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31807" y="1443227"/>
            <a:ext cx="0" cy="4133215"/>
          </a:xfrm>
          <a:custGeom>
            <a:avLst/>
            <a:gdLst/>
            <a:ahLst/>
            <a:cxnLst/>
            <a:rect l="l" t="t" r="r" b="b"/>
            <a:pathLst>
              <a:path h="4133215">
                <a:moveTo>
                  <a:pt x="0" y="0"/>
                </a:moveTo>
                <a:lnTo>
                  <a:pt x="0" y="4132961"/>
                </a:lnTo>
              </a:path>
            </a:pathLst>
          </a:custGeom>
          <a:ln w="24384">
            <a:solidFill>
              <a:srgbClr val="ABD5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6511" y="2147316"/>
            <a:ext cx="4401185" cy="0"/>
          </a:xfrm>
          <a:custGeom>
            <a:avLst/>
            <a:gdLst/>
            <a:ahLst/>
            <a:cxnLst/>
            <a:rect l="l" t="t" r="r" b="b"/>
            <a:pathLst>
              <a:path w="4401185">
                <a:moveTo>
                  <a:pt x="0" y="0"/>
                </a:moveTo>
                <a:lnTo>
                  <a:pt x="4401058" y="0"/>
                </a:lnTo>
              </a:path>
            </a:pathLst>
          </a:custGeom>
          <a:ln w="42670">
            <a:solidFill>
              <a:srgbClr val="ABD5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6153" y="1681353"/>
            <a:ext cx="4280535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40" dirty="0">
                <a:solidFill>
                  <a:srgbClr val="1D3884"/>
                </a:solidFill>
                <a:latin typeface="Arial"/>
                <a:cs typeface="Arial"/>
              </a:rPr>
              <a:t>Productive</a:t>
            </a:r>
            <a:r>
              <a:rPr sz="2800" b="1" spc="70" dirty="0">
                <a:solidFill>
                  <a:srgbClr val="1D3884"/>
                </a:solidFill>
                <a:latin typeface="Arial"/>
                <a:cs typeface="Arial"/>
              </a:rPr>
              <a:t> </a:t>
            </a:r>
            <a:r>
              <a:rPr sz="2800" b="1" spc="45" dirty="0">
                <a:solidFill>
                  <a:srgbClr val="1D3884"/>
                </a:solidFill>
                <a:latin typeface="Arial"/>
                <a:cs typeface="Arial"/>
              </a:rPr>
              <a:t>Partnerships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446" y="2624835"/>
            <a:ext cx="3443604" cy="2054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indent="-330200">
              <a:lnSpc>
                <a:spcPct val="100000"/>
              </a:lnSpc>
              <a:buFont typeface="Arial"/>
              <a:buChar char="•"/>
              <a:tabLst>
                <a:tab pos="334010" algn="l"/>
                <a:tab pos="334645" algn="l"/>
              </a:tabLst>
            </a:pPr>
            <a:r>
              <a:rPr sz="2250" b="1" spc="-10" dirty="0">
                <a:solidFill>
                  <a:srgbClr val="1D3884"/>
                </a:solidFill>
                <a:latin typeface="Arial"/>
                <a:cs typeface="Arial"/>
              </a:rPr>
              <a:t>Bigs </a:t>
            </a:r>
            <a:r>
              <a:rPr sz="2250" b="1" spc="10" dirty="0">
                <a:solidFill>
                  <a:srgbClr val="1D3884"/>
                </a:solidFill>
                <a:latin typeface="Arial"/>
                <a:cs typeface="Arial"/>
              </a:rPr>
              <a:t>In</a:t>
            </a:r>
            <a:r>
              <a:rPr sz="2250" b="1" spc="165" dirty="0">
                <a:solidFill>
                  <a:srgbClr val="1D3884"/>
                </a:solidFill>
                <a:latin typeface="Arial"/>
                <a:cs typeface="Arial"/>
              </a:rPr>
              <a:t> </a:t>
            </a:r>
            <a:r>
              <a:rPr sz="2250" b="1" dirty="0">
                <a:solidFill>
                  <a:srgbClr val="1D3884"/>
                </a:solidFill>
                <a:latin typeface="Arial"/>
                <a:cs typeface="Arial"/>
              </a:rPr>
              <a:t>Blue</a:t>
            </a:r>
            <a:endParaRPr sz="2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1D3884"/>
              </a:buClr>
              <a:buFont typeface="Arial"/>
              <a:buChar char="•"/>
            </a:pPr>
            <a:endParaRPr sz="2600">
              <a:latin typeface="Times New Roman"/>
              <a:cs typeface="Times New Roman"/>
            </a:endParaRPr>
          </a:p>
          <a:p>
            <a:pPr marL="334010" indent="-321310">
              <a:lnSpc>
                <a:spcPct val="100000"/>
              </a:lnSpc>
              <a:buFont typeface="Arial"/>
              <a:buChar char="•"/>
              <a:tabLst>
                <a:tab pos="334010" algn="l"/>
                <a:tab pos="334645" algn="l"/>
                <a:tab pos="2734310" algn="l"/>
              </a:tabLst>
            </a:pPr>
            <a:r>
              <a:rPr sz="2250" b="1" spc="20" dirty="0">
                <a:solidFill>
                  <a:srgbClr val="1D3884"/>
                </a:solidFill>
                <a:latin typeface="Arial"/>
                <a:cs typeface="Arial"/>
              </a:rPr>
              <a:t>Fron</a:t>
            </a:r>
            <a:r>
              <a:rPr sz="2250" b="1" dirty="0">
                <a:solidFill>
                  <a:srgbClr val="1D3884"/>
                </a:solidFill>
                <a:latin typeface="Arial"/>
                <a:cs typeface="Arial"/>
              </a:rPr>
              <a:t>t</a:t>
            </a:r>
            <a:r>
              <a:rPr sz="2250" b="1" spc="35" dirty="0">
                <a:solidFill>
                  <a:srgbClr val="1D3884"/>
                </a:solidFill>
                <a:latin typeface="Arial"/>
                <a:cs typeface="Arial"/>
              </a:rPr>
              <a:t> </a:t>
            </a:r>
            <a:r>
              <a:rPr sz="2250" b="1" dirty="0">
                <a:solidFill>
                  <a:srgbClr val="1D3884"/>
                </a:solidFill>
                <a:latin typeface="Arial"/>
                <a:cs typeface="Arial"/>
              </a:rPr>
              <a:t>P</a:t>
            </a:r>
            <a:r>
              <a:rPr sz="2250" b="1" spc="10" dirty="0">
                <a:solidFill>
                  <a:srgbClr val="1D3884"/>
                </a:solidFill>
                <a:latin typeface="Arial"/>
                <a:cs typeface="Arial"/>
              </a:rPr>
              <a:t>o</a:t>
            </a:r>
            <a:r>
              <a:rPr sz="2250" b="1" spc="5" dirty="0">
                <a:solidFill>
                  <a:srgbClr val="1D3884"/>
                </a:solidFill>
                <a:latin typeface="Arial"/>
                <a:cs typeface="Arial"/>
              </a:rPr>
              <a:t>r</a:t>
            </a:r>
            <a:r>
              <a:rPr sz="2250" b="1" spc="15" dirty="0">
                <a:solidFill>
                  <a:srgbClr val="1D3884"/>
                </a:solidFill>
                <a:latin typeface="Arial"/>
                <a:cs typeface="Arial"/>
              </a:rPr>
              <a:t>c</a:t>
            </a:r>
            <a:r>
              <a:rPr sz="2250" b="1" dirty="0">
                <a:solidFill>
                  <a:srgbClr val="1D3884"/>
                </a:solidFill>
                <a:latin typeface="Arial"/>
                <a:cs typeface="Arial"/>
              </a:rPr>
              <a:t>h</a:t>
            </a:r>
            <a:r>
              <a:rPr sz="2250" b="1" spc="-5" dirty="0">
                <a:solidFill>
                  <a:srgbClr val="1D3884"/>
                </a:solidFill>
                <a:latin typeface="Arial"/>
                <a:cs typeface="Arial"/>
              </a:rPr>
              <a:t> </a:t>
            </a:r>
            <a:r>
              <a:rPr sz="2250" b="1" spc="10" dirty="0">
                <a:solidFill>
                  <a:srgbClr val="1D3884"/>
                </a:solidFill>
                <a:latin typeface="Arial"/>
                <a:cs typeface="Arial"/>
              </a:rPr>
              <a:t>Ro</a:t>
            </a:r>
            <a:r>
              <a:rPr sz="2250" b="1" spc="5" dirty="0">
                <a:solidFill>
                  <a:srgbClr val="1D3884"/>
                </a:solidFill>
                <a:latin typeface="Arial"/>
                <a:cs typeface="Arial"/>
              </a:rPr>
              <a:t>l</a:t>
            </a:r>
            <a:r>
              <a:rPr sz="2250" b="1" dirty="0">
                <a:solidFill>
                  <a:srgbClr val="1D3884"/>
                </a:solidFill>
                <a:latin typeface="Arial"/>
                <a:cs typeface="Arial"/>
              </a:rPr>
              <a:t>l	</a:t>
            </a:r>
            <a:r>
              <a:rPr sz="2250" b="1" spc="20" dirty="0">
                <a:solidFill>
                  <a:srgbClr val="1D3884"/>
                </a:solidFill>
                <a:latin typeface="Arial"/>
                <a:cs typeface="Arial"/>
              </a:rPr>
              <a:t>C</a:t>
            </a:r>
            <a:r>
              <a:rPr sz="2250" b="1" spc="25" dirty="0">
                <a:solidFill>
                  <a:srgbClr val="1D3884"/>
                </a:solidFill>
                <a:latin typeface="Arial"/>
                <a:cs typeface="Arial"/>
              </a:rPr>
              <a:t>a</a:t>
            </a:r>
            <a:r>
              <a:rPr sz="2250" b="1" spc="15" dirty="0">
                <a:solidFill>
                  <a:srgbClr val="1D3884"/>
                </a:solidFill>
                <a:latin typeface="Arial"/>
                <a:cs typeface="Arial"/>
              </a:rPr>
              <a:t>ll</a:t>
            </a:r>
            <a:r>
              <a:rPr sz="2250" b="1" dirty="0">
                <a:solidFill>
                  <a:srgbClr val="1D3884"/>
                </a:solidFill>
                <a:latin typeface="Arial"/>
                <a:cs typeface="Arial"/>
              </a:rPr>
              <a:t>s</a:t>
            </a:r>
            <a:endParaRPr sz="2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1D3884"/>
              </a:buClr>
              <a:buFont typeface="Arial"/>
              <a:buChar char="•"/>
            </a:pPr>
            <a:endParaRPr sz="2750">
              <a:latin typeface="Times New Roman"/>
              <a:cs typeface="Times New Roman"/>
            </a:endParaRPr>
          </a:p>
          <a:p>
            <a:pPr marL="342900" marR="302895" indent="-321310">
              <a:lnSpc>
                <a:spcPts val="2210"/>
              </a:lnSpc>
              <a:buFont typeface="Arial"/>
              <a:buChar char="•"/>
              <a:tabLst>
                <a:tab pos="342900" algn="l"/>
                <a:tab pos="343535" algn="l"/>
              </a:tabLst>
            </a:pPr>
            <a:r>
              <a:rPr sz="2250" b="1" spc="145" dirty="0">
                <a:solidFill>
                  <a:srgbClr val="1D3884"/>
                </a:solidFill>
                <a:latin typeface="Arial"/>
                <a:cs typeface="Arial"/>
              </a:rPr>
              <a:t>24/7 </a:t>
            </a:r>
            <a:r>
              <a:rPr sz="2250" b="1" spc="25" dirty="0">
                <a:solidFill>
                  <a:srgbClr val="1D3884"/>
                </a:solidFill>
                <a:latin typeface="Arial"/>
                <a:cs typeface="Arial"/>
              </a:rPr>
              <a:t>Public  </a:t>
            </a:r>
            <a:r>
              <a:rPr sz="2250" b="1" spc="50" dirty="0">
                <a:solidFill>
                  <a:srgbClr val="1D3884"/>
                </a:solidFill>
                <a:latin typeface="Arial"/>
                <a:cs typeface="Arial"/>
              </a:rPr>
              <a:t>Information</a:t>
            </a:r>
            <a:r>
              <a:rPr sz="2250" b="1" spc="55" dirty="0">
                <a:solidFill>
                  <a:srgbClr val="1D3884"/>
                </a:solidFill>
                <a:latin typeface="Arial"/>
                <a:cs typeface="Arial"/>
              </a:rPr>
              <a:t> </a:t>
            </a:r>
            <a:r>
              <a:rPr sz="2250" b="1" spc="35" dirty="0">
                <a:solidFill>
                  <a:srgbClr val="1D3884"/>
                </a:solidFill>
                <a:latin typeface="Arial"/>
                <a:cs typeface="Arial"/>
              </a:rPr>
              <a:t>System</a:t>
            </a:r>
            <a:endParaRPr sz="22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29784" y="1584960"/>
            <a:ext cx="3849623" cy="3849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65953" y="1431797"/>
            <a:ext cx="4178935" cy="0"/>
          </a:xfrm>
          <a:custGeom>
            <a:avLst/>
            <a:gdLst/>
            <a:ahLst/>
            <a:cxnLst/>
            <a:rect l="l" t="t" r="r" b="b"/>
            <a:pathLst>
              <a:path w="4178934">
                <a:moveTo>
                  <a:pt x="0" y="0"/>
                </a:moveTo>
                <a:lnTo>
                  <a:pt x="4178680" y="0"/>
                </a:lnTo>
              </a:path>
            </a:pathLst>
          </a:custGeom>
          <a:ln w="25908">
            <a:solidFill>
              <a:srgbClr val="ABD5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75859" y="1443227"/>
            <a:ext cx="0" cy="4132579"/>
          </a:xfrm>
          <a:custGeom>
            <a:avLst/>
            <a:gdLst/>
            <a:ahLst/>
            <a:cxnLst/>
            <a:rect l="l" t="t" r="r" b="b"/>
            <a:pathLst>
              <a:path h="4132579">
                <a:moveTo>
                  <a:pt x="0" y="0"/>
                </a:moveTo>
                <a:lnTo>
                  <a:pt x="0" y="4132580"/>
                </a:lnTo>
              </a:path>
            </a:pathLst>
          </a:custGeom>
          <a:ln w="24384">
            <a:solidFill>
              <a:srgbClr val="ABD5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65953" y="5587746"/>
            <a:ext cx="4178935" cy="0"/>
          </a:xfrm>
          <a:custGeom>
            <a:avLst/>
            <a:gdLst/>
            <a:ahLst/>
            <a:cxnLst/>
            <a:rect l="l" t="t" r="r" b="b"/>
            <a:pathLst>
              <a:path w="4178934">
                <a:moveTo>
                  <a:pt x="0" y="0"/>
                </a:moveTo>
                <a:lnTo>
                  <a:pt x="4178680" y="0"/>
                </a:lnTo>
              </a:path>
            </a:pathLst>
          </a:custGeom>
          <a:ln w="25908">
            <a:solidFill>
              <a:srgbClr val="ABD5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31807" y="1443227"/>
            <a:ext cx="0" cy="4133215"/>
          </a:xfrm>
          <a:custGeom>
            <a:avLst/>
            <a:gdLst/>
            <a:ahLst/>
            <a:cxnLst/>
            <a:rect l="l" t="t" r="r" b="b"/>
            <a:pathLst>
              <a:path h="4133215">
                <a:moveTo>
                  <a:pt x="0" y="0"/>
                </a:moveTo>
                <a:lnTo>
                  <a:pt x="0" y="4132961"/>
                </a:lnTo>
              </a:path>
            </a:pathLst>
          </a:custGeom>
          <a:ln w="24384">
            <a:solidFill>
              <a:srgbClr val="ABD5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6511" y="2147316"/>
            <a:ext cx="4401185" cy="0"/>
          </a:xfrm>
          <a:custGeom>
            <a:avLst/>
            <a:gdLst/>
            <a:ahLst/>
            <a:cxnLst/>
            <a:rect l="l" t="t" r="r" b="b"/>
            <a:pathLst>
              <a:path w="4401185">
                <a:moveTo>
                  <a:pt x="0" y="0"/>
                </a:moveTo>
                <a:lnTo>
                  <a:pt x="4401058" y="0"/>
                </a:lnTo>
              </a:path>
            </a:pathLst>
          </a:custGeom>
          <a:ln w="42670">
            <a:solidFill>
              <a:srgbClr val="ABD5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9872" y="5945123"/>
            <a:ext cx="4898390" cy="913130"/>
          </a:xfrm>
          <a:custGeom>
            <a:avLst/>
            <a:gdLst/>
            <a:ahLst/>
            <a:cxnLst/>
            <a:rect l="l" t="t" r="r" b="b"/>
            <a:pathLst>
              <a:path w="4898390" h="913129">
                <a:moveTo>
                  <a:pt x="85556" y="21310"/>
                </a:moveTo>
                <a:lnTo>
                  <a:pt x="3637269" y="912873"/>
                </a:lnTo>
                <a:lnTo>
                  <a:pt x="4898140" y="912873"/>
                </a:lnTo>
                <a:lnTo>
                  <a:pt x="85556" y="21310"/>
                </a:lnTo>
                <a:close/>
              </a:path>
              <a:path w="4898390" h="913129">
                <a:moveTo>
                  <a:pt x="660" y="0"/>
                </a:moveTo>
                <a:lnTo>
                  <a:pt x="0" y="5460"/>
                </a:lnTo>
                <a:lnTo>
                  <a:pt x="85556" y="21310"/>
                </a:lnTo>
                <a:lnTo>
                  <a:pt x="660" y="0"/>
                </a:lnTo>
                <a:close/>
              </a:path>
            </a:pathLst>
          </a:custGeom>
          <a:solidFill>
            <a:srgbClr val="A6B8DB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6155" y="5939028"/>
            <a:ext cx="3654425" cy="919480"/>
          </a:xfrm>
          <a:custGeom>
            <a:avLst/>
            <a:gdLst/>
            <a:ahLst/>
            <a:cxnLst/>
            <a:rect l="l" t="t" r="r" b="b"/>
            <a:pathLst>
              <a:path w="3654425" h="919479">
                <a:moveTo>
                  <a:pt x="0" y="0"/>
                </a:moveTo>
                <a:lnTo>
                  <a:pt x="7924" y="6350"/>
                </a:lnTo>
                <a:lnTo>
                  <a:pt x="2870477" y="918969"/>
                </a:lnTo>
                <a:lnTo>
                  <a:pt x="3653980" y="91896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5789678"/>
            <a:ext cx="3396234" cy="10660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5784670"/>
            <a:ext cx="3370854" cy="10733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99132" y="364223"/>
            <a:ext cx="4865370" cy="5524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490461" y="1031453"/>
            <a:ext cx="2261235" cy="3415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 algn="ctr">
              <a:lnSpc>
                <a:spcPct val="200100"/>
              </a:lnSpc>
            </a:pPr>
            <a:r>
              <a:rPr dirty="0">
                <a:solidFill>
                  <a:srgbClr val="000000"/>
                </a:solidFill>
                <a:latin typeface="Lucida Sans Unicode"/>
                <a:cs typeface="Lucida Sans Unicode"/>
              </a:rPr>
              <a:t>Visuals  </a:t>
            </a:r>
            <a:r>
              <a:rPr spc="-5" dirty="0">
                <a:solidFill>
                  <a:srgbClr val="000000"/>
                </a:solidFill>
                <a:latin typeface="Lucida Sans Unicode"/>
                <a:cs typeface="Lucida Sans Unicode"/>
              </a:rPr>
              <a:t>In</a:t>
            </a:r>
            <a:r>
              <a:rPr spc="-15" dirty="0">
                <a:solidFill>
                  <a:srgbClr val="000000"/>
                </a:solidFill>
                <a:latin typeface="Lucida Sans Unicode"/>
                <a:cs typeface="Lucida Sans Unicode"/>
              </a:rPr>
              <a:t>t</a:t>
            </a:r>
            <a:r>
              <a:rPr spc="-5" dirty="0">
                <a:solidFill>
                  <a:srgbClr val="000000"/>
                </a:solidFill>
                <a:latin typeface="Lucida Sans Unicode"/>
                <a:cs typeface="Lucida Sans Unicode"/>
              </a:rPr>
              <a:t>ervie</a:t>
            </a:r>
            <a:r>
              <a:rPr spc="-10" dirty="0">
                <a:solidFill>
                  <a:srgbClr val="000000"/>
                </a:solidFill>
                <a:latin typeface="Lucida Sans Unicode"/>
                <a:cs typeface="Lucida Sans Unicode"/>
              </a:rPr>
              <a:t>w</a:t>
            </a:r>
            <a:r>
              <a:rPr dirty="0">
                <a:solidFill>
                  <a:srgbClr val="000000"/>
                </a:solidFill>
                <a:latin typeface="Lucida Sans Unicode"/>
                <a:cs typeface="Lucida Sans Unicode"/>
              </a:rPr>
              <a:t>s  </a:t>
            </a:r>
            <a:r>
              <a:rPr spc="-5" dirty="0">
                <a:solidFill>
                  <a:srgbClr val="000000"/>
                </a:solidFill>
                <a:latin typeface="Lucida Sans Unicode"/>
                <a:cs typeface="Lucida Sans Unicode"/>
              </a:rPr>
              <a:t>Facts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237894" y="5558738"/>
            <a:ext cx="4796790" cy="524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5" dirty="0">
                <a:latin typeface="Lucida Sans Unicode"/>
                <a:cs typeface="Lucida Sans Unicode"/>
              </a:rPr>
              <a:t>Human or Personal</a:t>
            </a:r>
            <a:r>
              <a:rPr sz="2800" dirty="0">
                <a:latin typeface="Lucida Sans Unicode"/>
                <a:cs typeface="Lucida Sans Unicode"/>
              </a:rPr>
              <a:t> </a:t>
            </a:r>
            <a:r>
              <a:rPr sz="2800" spc="-5" dirty="0">
                <a:latin typeface="Lucida Sans Unicode"/>
                <a:cs typeface="Lucida Sans Unicode"/>
              </a:rPr>
              <a:t>Element</a:t>
            </a:r>
            <a:endParaRPr sz="28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220456" y="5943599"/>
            <a:ext cx="914400" cy="9143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88592" y="1078991"/>
            <a:ext cx="4201667" cy="43723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52600" y="1143000"/>
            <a:ext cx="4023360" cy="41940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2400" y="1104900"/>
            <a:ext cx="6231636" cy="42702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64792" y="568439"/>
            <a:ext cx="5634989" cy="457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01342" y="5597652"/>
            <a:ext cx="5023485" cy="452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5" dirty="0">
                <a:latin typeface="Lucida Sans Unicode"/>
                <a:cs typeface="Lucida Sans Unicode"/>
              </a:rPr>
              <a:t>Is There </a:t>
            </a:r>
            <a:r>
              <a:rPr sz="2400" dirty="0">
                <a:latin typeface="Lucida Sans Unicode"/>
                <a:cs typeface="Lucida Sans Unicode"/>
              </a:rPr>
              <a:t>a </a:t>
            </a:r>
            <a:r>
              <a:rPr sz="2400" spc="-5" dirty="0">
                <a:latin typeface="Lucida Sans Unicode"/>
                <a:cs typeface="Lucida Sans Unicode"/>
              </a:rPr>
              <a:t>Threat to Public</a:t>
            </a:r>
            <a:r>
              <a:rPr sz="2400" spc="-25" dirty="0">
                <a:latin typeface="Lucida Sans Unicode"/>
                <a:cs typeface="Lucida Sans Unicode"/>
              </a:rPr>
              <a:t> </a:t>
            </a:r>
            <a:r>
              <a:rPr sz="2400" dirty="0">
                <a:latin typeface="Lucida Sans Unicode"/>
                <a:cs typeface="Lucida Sans Unicode"/>
              </a:rPr>
              <a:t>Safety?</a:t>
            </a:r>
            <a:endParaRPr sz="24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220456" y="5943599"/>
            <a:ext cx="914400" cy="9143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06296" y="1155191"/>
            <a:ext cx="5981700" cy="43845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70304" y="1219200"/>
            <a:ext cx="5803392" cy="42062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51254" y="1200150"/>
            <a:ext cx="5842000" cy="4244340"/>
          </a:xfrm>
          <a:custGeom>
            <a:avLst/>
            <a:gdLst/>
            <a:ahLst/>
            <a:cxnLst/>
            <a:rect l="l" t="t" r="r" b="b"/>
            <a:pathLst>
              <a:path w="5842000" h="4244340">
                <a:moveTo>
                  <a:pt x="0" y="4244340"/>
                </a:moveTo>
                <a:lnTo>
                  <a:pt x="5841492" y="4244340"/>
                </a:lnTo>
                <a:lnTo>
                  <a:pt x="5841492" y="0"/>
                </a:lnTo>
                <a:lnTo>
                  <a:pt x="0" y="0"/>
                </a:lnTo>
                <a:lnTo>
                  <a:pt x="0" y="424434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52572" y="271259"/>
            <a:ext cx="3012186" cy="4427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00150" y="5452059"/>
            <a:ext cx="7445375" cy="95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800" spc="-5" dirty="0">
                <a:latin typeface="Lucida Sans Unicode"/>
                <a:cs typeface="Lucida Sans Unicode"/>
              </a:rPr>
              <a:t>Does it </a:t>
            </a:r>
            <a:r>
              <a:rPr sz="2800" spc="-10" dirty="0">
                <a:latin typeface="Lucida Sans Unicode"/>
                <a:cs typeface="Lucida Sans Unicode"/>
              </a:rPr>
              <a:t>Inform Citizens </a:t>
            </a:r>
            <a:r>
              <a:rPr sz="2800" spc="-5" dirty="0">
                <a:latin typeface="Lucida Sans Unicode"/>
                <a:cs typeface="Lucida Sans Unicode"/>
              </a:rPr>
              <a:t>of How Officers</a:t>
            </a:r>
            <a:r>
              <a:rPr sz="2800" spc="150" dirty="0">
                <a:latin typeface="Lucida Sans Unicode"/>
                <a:cs typeface="Lucida Sans Unicode"/>
              </a:rPr>
              <a:t> </a:t>
            </a:r>
            <a:r>
              <a:rPr sz="2800" spc="-10" dirty="0">
                <a:latin typeface="Lucida Sans Unicode"/>
                <a:cs typeface="Lucida Sans Unicode"/>
              </a:rPr>
              <a:t>are</a:t>
            </a:r>
            <a:endParaRPr sz="2800">
              <a:latin typeface="Lucida Sans Unicode"/>
              <a:cs typeface="Lucida Sans Unicode"/>
            </a:endParaRPr>
          </a:p>
          <a:p>
            <a:pPr marL="3810" algn="ctr">
              <a:lnSpc>
                <a:spcPct val="100000"/>
              </a:lnSpc>
            </a:pPr>
            <a:r>
              <a:rPr sz="2800" spc="-10" dirty="0">
                <a:latin typeface="Lucida Sans Unicode"/>
                <a:cs typeface="Lucida Sans Unicode"/>
              </a:rPr>
              <a:t>Improving </a:t>
            </a:r>
            <a:r>
              <a:rPr sz="2800" spc="-5" dirty="0">
                <a:latin typeface="Lucida Sans Unicode"/>
                <a:cs typeface="Lucida Sans Unicode"/>
              </a:rPr>
              <a:t>Their</a:t>
            </a:r>
            <a:r>
              <a:rPr sz="2800" spc="25" dirty="0">
                <a:latin typeface="Lucida Sans Unicode"/>
                <a:cs typeface="Lucida Sans Unicode"/>
              </a:rPr>
              <a:t> </a:t>
            </a:r>
            <a:r>
              <a:rPr sz="2800" spc="-5" dirty="0">
                <a:latin typeface="Lucida Sans Unicode"/>
                <a:cs typeface="Lucida Sans Unicode"/>
              </a:rPr>
              <a:t>Safety?</a:t>
            </a:r>
            <a:endParaRPr sz="28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220456" y="5943599"/>
            <a:ext cx="914400" cy="9143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62327" y="926591"/>
            <a:ext cx="5469635" cy="4475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26335" y="990600"/>
            <a:ext cx="5291327" cy="42976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07285" y="971550"/>
            <a:ext cx="5329555" cy="4335780"/>
          </a:xfrm>
          <a:custGeom>
            <a:avLst/>
            <a:gdLst/>
            <a:ahLst/>
            <a:cxnLst/>
            <a:rect l="l" t="t" r="r" b="b"/>
            <a:pathLst>
              <a:path w="5329555" h="4335780">
                <a:moveTo>
                  <a:pt x="0" y="4335780"/>
                </a:moveTo>
                <a:lnTo>
                  <a:pt x="5329427" y="4335780"/>
                </a:lnTo>
                <a:lnTo>
                  <a:pt x="5329427" y="0"/>
                </a:lnTo>
                <a:lnTo>
                  <a:pt x="0" y="0"/>
                </a:lnTo>
                <a:lnTo>
                  <a:pt x="0" y="433578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17876" y="233159"/>
            <a:ext cx="3012186" cy="4427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24608" y="5299659"/>
            <a:ext cx="5492750" cy="951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55800" marR="5080" indent="-1943735">
              <a:lnSpc>
                <a:spcPct val="100000"/>
              </a:lnSpc>
            </a:pPr>
            <a:r>
              <a:rPr sz="2800" spc="-5" dirty="0">
                <a:latin typeface="Lucida Sans Unicode"/>
                <a:cs typeface="Lucida Sans Unicode"/>
              </a:rPr>
              <a:t>Does It </a:t>
            </a:r>
            <a:r>
              <a:rPr sz="2800" spc="-10" dirty="0">
                <a:latin typeface="Lucida Sans Unicode"/>
                <a:cs typeface="Lucida Sans Unicode"/>
              </a:rPr>
              <a:t>Motivate Citizens </a:t>
            </a:r>
            <a:r>
              <a:rPr sz="2800" spc="-5" dirty="0">
                <a:latin typeface="Lucida Sans Unicode"/>
                <a:cs typeface="Lucida Sans Unicode"/>
              </a:rPr>
              <a:t>to Get  Involved?</a:t>
            </a:r>
            <a:endParaRPr sz="28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220456" y="5943599"/>
            <a:ext cx="914400" cy="9143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12391" y="774191"/>
            <a:ext cx="5652516" cy="45674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76400" y="838200"/>
            <a:ext cx="5474208" cy="43891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57350" y="819150"/>
            <a:ext cx="5512435" cy="4427220"/>
          </a:xfrm>
          <a:custGeom>
            <a:avLst/>
            <a:gdLst/>
            <a:ahLst/>
            <a:cxnLst/>
            <a:rect l="l" t="t" r="r" b="b"/>
            <a:pathLst>
              <a:path w="5512434" h="4427220">
                <a:moveTo>
                  <a:pt x="0" y="4427220"/>
                </a:moveTo>
                <a:lnTo>
                  <a:pt x="5512308" y="4427220"/>
                </a:lnTo>
                <a:lnTo>
                  <a:pt x="5512308" y="0"/>
                </a:lnTo>
                <a:lnTo>
                  <a:pt x="0" y="0"/>
                </a:lnTo>
                <a:lnTo>
                  <a:pt x="0" y="442722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08376" y="309359"/>
            <a:ext cx="3012186" cy="4427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504815" y="1053846"/>
            <a:ext cx="2810510" cy="401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864235" algn="l"/>
              </a:tabLst>
            </a:pPr>
            <a:r>
              <a:rPr sz="3200" spc="-5" dirty="0">
                <a:latin typeface="Lucida Sans Unicode"/>
                <a:cs typeface="Lucida Sans Unicode"/>
              </a:rPr>
              <a:t>Is</a:t>
            </a:r>
            <a:r>
              <a:rPr sz="3200" spc="5" dirty="0">
                <a:latin typeface="Lucida Sans Unicode"/>
                <a:cs typeface="Lucida Sans Unicode"/>
              </a:rPr>
              <a:t> </a:t>
            </a:r>
            <a:r>
              <a:rPr sz="3200" spc="-5" dirty="0">
                <a:latin typeface="Lucida Sans Unicode"/>
                <a:cs typeface="Lucida Sans Unicode"/>
              </a:rPr>
              <a:t>it	</a:t>
            </a:r>
            <a:r>
              <a:rPr sz="3200" dirty="0">
                <a:latin typeface="Lucida Sans Unicode"/>
                <a:cs typeface="Lucida Sans Unicode"/>
              </a:rPr>
              <a:t>News</a:t>
            </a:r>
            <a:r>
              <a:rPr sz="3200" spc="-90" dirty="0">
                <a:latin typeface="Lucida Sans Unicode"/>
                <a:cs typeface="Lucida Sans Unicode"/>
              </a:rPr>
              <a:t> </a:t>
            </a:r>
            <a:r>
              <a:rPr sz="3200" spc="-5" dirty="0">
                <a:latin typeface="Lucida Sans Unicode"/>
                <a:cs typeface="Lucida Sans Unicode"/>
              </a:rPr>
              <a:t>You</a:t>
            </a:r>
            <a:endParaRPr sz="32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3200" dirty="0">
                <a:latin typeface="Lucida Sans Unicode"/>
                <a:cs typeface="Lucida Sans Unicode"/>
              </a:rPr>
              <a:t>Can</a:t>
            </a:r>
            <a:r>
              <a:rPr sz="3200" spc="-100" dirty="0">
                <a:latin typeface="Lucida Sans Unicode"/>
                <a:cs typeface="Lucida Sans Unicode"/>
              </a:rPr>
              <a:t> </a:t>
            </a:r>
            <a:r>
              <a:rPr sz="3200" dirty="0">
                <a:latin typeface="Lucida Sans Unicode"/>
                <a:cs typeface="Lucida Sans Unicode"/>
              </a:rPr>
              <a:t>Use?</a:t>
            </a:r>
            <a:endParaRPr sz="32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840"/>
              </a:spcBef>
            </a:pPr>
            <a:r>
              <a:rPr sz="3200" dirty="0">
                <a:latin typeface="Lucida Sans Unicode"/>
                <a:cs typeface="Lucida Sans Unicode"/>
              </a:rPr>
              <a:t>Crime</a:t>
            </a:r>
            <a:endParaRPr sz="32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3200" dirty="0">
                <a:latin typeface="Lucida Sans Unicode"/>
                <a:cs typeface="Lucida Sans Unicode"/>
              </a:rPr>
              <a:t>Prevention</a:t>
            </a:r>
            <a:endParaRPr sz="32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845"/>
              </a:spcBef>
            </a:pPr>
            <a:r>
              <a:rPr sz="3200" spc="-5" dirty="0">
                <a:latin typeface="Lucida Sans Unicode"/>
                <a:cs typeface="Lucida Sans Unicode"/>
              </a:rPr>
              <a:t>Tips to</a:t>
            </a:r>
            <a:r>
              <a:rPr sz="3200" spc="-75" dirty="0">
                <a:latin typeface="Lucida Sans Unicode"/>
                <a:cs typeface="Lucida Sans Unicode"/>
              </a:rPr>
              <a:t> </a:t>
            </a:r>
            <a:r>
              <a:rPr sz="3200" spc="-5" dirty="0">
                <a:latin typeface="Lucida Sans Unicode"/>
                <a:cs typeface="Lucida Sans Unicode"/>
              </a:rPr>
              <a:t>Keep</a:t>
            </a:r>
            <a:endParaRPr sz="32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3200" dirty="0">
                <a:latin typeface="Lucida Sans Unicode"/>
                <a:cs typeface="Lucida Sans Unicode"/>
              </a:rPr>
              <a:t>You</a:t>
            </a:r>
            <a:r>
              <a:rPr sz="3200" spc="-95" dirty="0">
                <a:latin typeface="Lucida Sans Unicode"/>
                <a:cs typeface="Lucida Sans Unicode"/>
              </a:rPr>
              <a:t> </a:t>
            </a:r>
            <a:r>
              <a:rPr sz="3200" spc="-5" dirty="0">
                <a:latin typeface="Lucida Sans Unicode"/>
                <a:cs typeface="Lucida Sans Unicode"/>
              </a:rPr>
              <a:t>Safe</a:t>
            </a:r>
            <a:endParaRPr sz="32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220456" y="5943599"/>
            <a:ext cx="914400" cy="9143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91" y="1002791"/>
            <a:ext cx="5146548" cy="38359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" y="1066800"/>
            <a:ext cx="4968240" cy="3657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150" y="1047750"/>
            <a:ext cx="5006340" cy="3695700"/>
          </a:xfrm>
          <a:custGeom>
            <a:avLst/>
            <a:gdLst/>
            <a:ahLst/>
            <a:cxnLst/>
            <a:rect l="l" t="t" r="r" b="b"/>
            <a:pathLst>
              <a:path w="5006340" h="3695700">
                <a:moveTo>
                  <a:pt x="0" y="3695700"/>
                </a:moveTo>
                <a:lnTo>
                  <a:pt x="5006340" y="3695700"/>
                </a:lnTo>
                <a:lnTo>
                  <a:pt x="5006340" y="0"/>
                </a:lnTo>
                <a:lnTo>
                  <a:pt x="0" y="0"/>
                </a:lnTo>
                <a:lnTo>
                  <a:pt x="0" y="36957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14627" y="4408932"/>
            <a:ext cx="2741676" cy="20985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78636" y="4472940"/>
            <a:ext cx="2563367" cy="19202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59586" y="4453890"/>
            <a:ext cx="2601595" cy="1958339"/>
          </a:xfrm>
          <a:custGeom>
            <a:avLst/>
            <a:gdLst/>
            <a:ahLst/>
            <a:cxnLst/>
            <a:rect l="l" t="t" r="r" b="b"/>
            <a:pathLst>
              <a:path w="2601595" h="1958339">
                <a:moveTo>
                  <a:pt x="0" y="1958339"/>
                </a:moveTo>
                <a:lnTo>
                  <a:pt x="2601467" y="1958339"/>
                </a:lnTo>
                <a:lnTo>
                  <a:pt x="2601467" y="0"/>
                </a:lnTo>
                <a:lnTo>
                  <a:pt x="0" y="0"/>
                </a:lnTo>
                <a:lnTo>
                  <a:pt x="0" y="1958339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70276" y="195059"/>
            <a:ext cx="3012186" cy="4427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21992" y="850391"/>
            <a:ext cx="4750308" cy="37444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86000" y="914400"/>
            <a:ext cx="4572000" cy="356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66950" y="895350"/>
            <a:ext cx="4610100" cy="3604260"/>
          </a:xfrm>
          <a:custGeom>
            <a:avLst/>
            <a:gdLst/>
            <a:ahLst/>
            <a:cxnLst/>
            <a:rect l="l" t="t" r="r" b="b"/>
            <a:pathLst>
              <a:path w="4610100" h="3604260">
                <a:moveTo>
                  <a:pt x="0" y="3604260"/>
                </a:moveTo>
                <a:lnTo>
                  <a:pt x="4610100" y="3604260"/>
                </a:lnTo>
                <a:lnTo>
                  <a:pt x="4610100" y="0"/>
                </a:lnTo>
                <a:lnTo>
                  <a:pt x="0" y="0"/>
                </a:lnTo>
                <a:lnTo>
                  <a:pt x="0" y="360426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626235" y="4720590"/>
            <a:ext cx="5784215" cy="951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800" spc="-5" dirty="0">
                <a:latin typeface="Lucida Sans Unicode"/>
                <a:cs typeface="Lucida Sans Unicode"/>
              </a:rPr>
              <a:t>Does it Help Catch a </a:t>
            </a:r>
            <a:r>
              <a:rPr sz="2800" spc="-10" dirty="0">
                <a:latin typeface="Lucida Sans Unicode"/>
                <a:cs typeface="Lucida Sans Unicode"/>
              </a:rPr>
              <a:t>Bad</a:t>
            </a:r>
            <a:r>
              <a:rPr sz="2800" spc="45" dirty="0">
                <a:latin typeface="Lucida Sans Unicode"/>
                <a:cs typeface="Lucida Sans Unicode"/>
              </a:rPr>
              <a:t> </a:t>
            </a:r>
            <a:r>
              <a:rPr sz="2800" spc="-5" dirty="0">
                <a:latin typeface="Lucida Sans Unicode"/>
                <a:cs typeface="Lucida Sans Unicode"/>
              </a:rPr>
              <a:t>Guy?</a:t>
            </a:r>
            <a:endParaRPr sz="280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</a:pPr>
            <a:r>
              <a:rPr sz="2800" spc="-10" dirty="0">
                <a:latin typeface="Lucida Sans Unicode"/>
                <a:cs typeface="Lucida Sans Unicode"/>
              </a:rPr>
              <a:t>Releasing </a:t>
            </a:r>
            <a:r>
              <a:rPr sz="2800" spc="-5" dirty="0">
                <a:latin typeface="Lucida Sans Unicode"/>
                <a:cs typeface="Lucida Sans Unicode"/>
              </a:rPr>
              <a:t>Suspect Photo or</a:t>
            </a:r>
            <a:r>
              <a:rPr sz="2800" spc="95" dirty="0">
                <a:latin typeface="Lucida Sans Unicode"/>
                <a:cs typeface="Lucida Sans Unicode"/>
              </a:rPr>
              <a:t> </a:t>
            </a:r>
            <a:r>
              <a:rPr sz="2800" spc="-10" dirty="0">
                <a:latin typeface="Lucida Sans Unicode"/>
                <a:cs typeface="Lucida Sans Unicode"/>
              </a:rPr>
              <a:t>Video</a:t>
            </a:r>
            <a:endParaRPr sz="28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220456" y="5943599"/>
            <a:ext cx="914400" cy="9143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22676" y="233159"/>
            <a:ext cx="3012186" cy="4427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987676" y="5330138"/>
            <a:ext cx="5165725" cy="951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4205" marR="5080" indent="-611505">
              <a:lnSpc>
                <a:spcPct val="100000"/>
              </a:lnSpc>
            </a:pPr>
            <a:r>
              <a:rPr sz="2800" spc="-5" dirty="0">
                <a:latin typeface="Lucida Sans Unicode"/>
                <a:cs typeface="Lucida Sans Unicode"/>
              </a:rPr>
              <a:t>Does It </a:t>
            </a:r>
            <a:r>
              <a:rPr sz="2800" spc="-10" dirty="0">
                <a:latin typeface="Lucida Sans Unicode"/>
                <a:cs typeface="Lucida Sans Unicode"/>
              </a:rPr>
              <a:t>Improve the Morale of  </a:t>
            </a:r>
            <a:r>
              <a:rPr sz="2800" spc="-5" dirty="0">
                <a:latin typeface="Lucida Sans Unicode"/>
                <a:cs typeface="Lucida Sans Unicode"/>
              </a:rPr>
              <a:t>Officers or</a:t>
            </a:r>
            <a:r>
              <a:rPr sz="2800" spc="-35" dirty="0">
                <a:latin typeface="Lucida Sans Unicode"/>
                <a:cs typeface="Lucida Sans Unicode"/>
              </a:rPr>
              <a:t> </a:t>
            </a:r>
            <a:r>
              <a:rPr sz="2800" spc="-5" dirty="0">
                <a:latin typeface="Lucida Sans Unicode"/>
                <a:cs typeface="Lucida Sans Unicode"/>
              </a:rPr>
              <a:t>Employees?</a:t>
            </a:r>
            <a:endParaRPr sz="28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220456" y="5943599"/>
            <a:ext cx="914400" cy="9143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50492" y="1078991"/>
            <a:ext cx="5766815" cy="39273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14500" y="1143000"/>
            <a:ext cx="5588508" cy="37490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95450" y="1123950"/>
            <a:ext cx="5626735" cy="3787140"/>
          </a:xfrm>
          <a:custGeom>
            <a:avLst/>
            <a:gdLst/>
            <a:ahLst/>
            <a:cxnLst/>
            <a:rect l="l" t="t" r="r" b="b"/>
            <a:pathLst>
              <a:path w="5626734" h="3787140">
                <a:moveTo>
                  <a:pt x="0" y="3787140"/>
                </a:moveTo>
                <a:lnTo>
                  <a:pt x="5626608" y="3787140"/>
                </a:lnTo>
                <a:lnTo>
                  <a:pt x="5626608" y="0"/>
                </a:lnTo>
                <a:lnTo>
                  <a:pt x="0" y="0"/>
                </a:lnTo>
                <a:lnTo>
                  <a:pt x="0" y="378714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2044</Words>
  <Application>Microsoft Office PowerPoint</Application>
  <PresentationFormat>On-screen Show (4:3)</PresentationFormat>
  <Paragraphs>178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Lucida Sans Unicode</vt:lpstr>
      <vt:lpstr>Times New Roman</vt:lpstr>
      <vt:lpstr>Wingdings 3</vt:lpstr>
      <vt:lpstr>Office Theme</vt:lpstr>
      <vt:lpstr>Media 101  Media Launch  Take it Social</vt:lpstr>
      <vt:lpstr>PowerPoint Presentation</vt:lpstr>
      <vt:lpstr>Visuals  Interviews  Facts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Build Story Elements to Mitigate a Negative</vt:lpstr>
      <vt:lpstr>tory Elements</vt:lpstr>
      <vt:lpstr>PowerPoint Presentation</vt:lpstr>
      <vt:lpstr>Manage Your Me ag</vt:lpstr>
      <vt:lpstr>Manage the Message</vt:lpstr>
      <vt:lpstr>Manage Your Mes age</vt:lpstr>
      <vt:lpstr>Activity</vt:lpstr>
      <vt:lpstr>PowerPoint Presentation</vt:lpstr>
      <vt:lpstr>PowerPoint Presentation</vt:lpstr>
      <vt:lpstr>wift Action to Manage the Mes age</vt:lpstr>
      <vt:lpstr>Productive Partnerships</vt:lpstr>
      <vt:lpstr>Productive Partnerships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D.Rodriguez</dc:creator>
  <cp:lastModifiedBy>Mercer, Sue</cp:lastModifiedBy>
  <cp:revision>1</cp:revision>
  <dcterms:created xsi:type="dcterms:W3CDTF">2018-03-12T15:09:40Z</dcterms:created>
  <dcterms:modified xsi:type="dcterms:W3CDTF">2022-02-16T16:27:03Z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2018-03-12T00:00:00Z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2018-03-12T00:00:00Z</vt:filetime>
  </property>
</Properties>
</file>